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84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99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25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55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95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86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28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114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94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54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7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79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45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37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093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23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118A84-21E0-4DA3-A243-275CD2563CAA}" type="datetimeFigureOut">
              <a:rPr lang="en-AU" smtClean="0"/>
              <a:t>17/03/2019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C31FB1-F0BE-4DD5-8053-93EFB9A5E3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98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4DB9B7-7A1D-48F3-8647-E709616E4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299" y="1380069"/>
            <a:ext cx="6054723" cy="935114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靠主站立得稳</a:t>
            </a:r>
            <a:endParaRPr lang="en-AU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93232-F169-4427-9541-A14F02BEF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54" y="3996267"/>
            <a:ext cx="5166768" cy="643827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腓立比书 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1-9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074" name="Picture 2" descr="Image result for stand firm lighthouse">
            <a:extLst>
              <a:ext uri="{FF2B5EF4-FFF2-40B4-BE49-F238E27FC236}">
                <a16:creationId xmlns:a16="http://schemas.microsoft.com/office/drawing/2014/main" id="{EE7DE7E9-1720-4CB4-8003-E44F1E310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2" r="198" b="6834"/>
          <a:stretch/>
        </p:blipFill>
        <p:spPr bwMode="auto">
          <a:xfrm>
            <a:off x="20" y="10"/>
            <a:ext cx="5448280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5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5125C52-7706-4FD7-B255-8A148ACB9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F8FC2D-4ACC-4377-88B5-64863EBC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52595676-43DB-4019-B10C-5BD9413E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3810FDE1-F53F-4C2B-9357-257C9593E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DE5DA9C7-E7C4-43BA-9D85-C011A9BA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2185CF5B-97D1-429C-A5BA-0438A0C5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950E5E44-EC41-4C69-BF1A-253CBE0D1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297DE09D-82FE-44E9-9245-2B6D536C1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444E4C-B801-4A0A-9BD7-FC13C9F5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4" y="685801"/>
            <a:ext cx="5301946" cy="1060754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文化的战争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8" name="Picture 4" descr="Image result for media">
            <a:extLst>
              <a:ext uri="{FF2B5EF4-FFF2-40B4-BE49-F238E27FC236}">
                <a16:creationId xmlns:a16="http://schemas.microsoft.com/office/drawing/2014/main" id="{F9DDE6CC-B2DD-4B17-8F76-CE1AF7286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4" b="12058"/>
          <a:stretch/>
        </p:blipFill>
        <p:spPr bwMode="auto">
          <a:xfrm>
            <a:off x="20" y="1"/>
            <a:ext cx="3175466" cy="1746553"/>
          </a:xfrm>
          <a:custGeom>
            <a:avLst/>
            <a:gdLst>
              <a:gd name="connsiteX0" fmla="*/ 0 w 3175486"/>
              <a:gd name="connsiteY0" fmla="*/ 0 h 1746553"/>
              <a:gd name="connsiteX1" fmla="*/ 3175486 w 3175486"/>
              <a:gd name="connsiteY1" fmla="*/ 0 h 1746553"/>
              <a:gd name="connsiteX2" fmla="*/ 2881046 w 3175486"/>
              <a:gd name="connsiteY2" fmla="*/ 1746553 h 1746553"/>
              <a:gd name="connsiteX3" fmla="*/ 0 w 3175486"/>
              <a:gd name="connsiteY3" fmla="*/ 1260188 h 174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1746553">
                <a:moveTo>
                  <a:pt x="0" y="0"/>
                </a:moveTo>
                <a:lnTo>
                  <a:pt x="3175486" y="0"/>
                </a:lnTo>
                <a:lnTo>
                  <a:pt x="2881046" y="1746553"/>
                </a:lnTo>
                <a:lnTo>
                  <a:pt x="0" y="1260188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mage result for media tv">
            <a:extLst>
              <a:ext uri="{FF2B5EF4-FFF2-40B4-BE49-F238E27FC236}">
                <a16:creationId xmlns:a16="http://schemas.microsoft.com/office/drawing/2014/main" id="{B799EE9D-27E3-4579-825C-017961748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11861" b="2"/>
          <a:stretch/>
        </p:blipFill>
        <p:spPr bwMode="auto">
          <a:xfrm>
            <a:off x="1" y="1260552"/>
            <a:ext cx="2880987" cy="2231739"/>
          </a:xfrm>
          <a:custGeom>
            <a:avLst/>
            <a:gdLst>
              <a:gd name="connsiteX0" fmla="*/ 0 w 2880987"/>
              <a:gd name="connsiteY0" fmla="*/ 0 h 2231739"/>
              <a:gd name="connsiteX1" fmla="*/ 2880987 w 2880987"/>
              <a:gd name="connsiteY1" fmla="*/ 486355 h 2231739"/>
              <a:gd name="connsiteX2" fmla="*/ 2586744 w 2880987"/>
              <a:gd name="connsiteY2" fmla="*/ 2231739 h 2231739"/>
              <a:gd name="connsiteX3" fmla="*/ 0 w 2880987"/>
              <a:gd name="connsiteY3" fmla="*/ 1795057 h 223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987" h="2231739">
                <a:moveTo>
                  <a:pt x="0" y="0"/>
                </a:moveTo>
                <a:lnTo>
                  <a:pt x="2880987" y="486355"/>
                </a:lnTo>
                <a:lnTo>
                  <a:pt x="2586744" y="2231739"/>
                </a:lnTo>
                <a:lnTo>
                  <a:pt x="0" y="179505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8B3870-3745-455D-BA39-2AEA538F1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20" idx="0"/>
            <a:endCxn id="22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1260552"/>
            <a:ext cx="2881045" cy="4860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mage result for mardi gras 2019">
            <a:extLst>
              <a:ext uri="{FF2B5EF4-FFF2-40B4-BE49-F238E27FC236}">
                <a16:creationId xmlns:a16="http://schemas.microsoft.com/office/drawing/2014/main" id="{02341EC7-202A-4575-BE17-637BA2B1A07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r="5366" b="-3"/>
          <a:stretch/>
        </p:blipFill>
        <p:spPr bwMode="auto">
          <a:xfrm>
            <a:off x="20" y="3055632"/>
            <a:ext cx="2586720" cy="2190319"/>
          </a:xfrm>
          <a:custGeom>
            <a:avLst/>
            <a:gdLst>
              <a:gd name="connsiteX0" fmla="*/ 0 w 2586740"/>
              <a:gd name="connsiteY0" fmla="*/ 0 h 2190319"/>
              <a:gd name="connsiteX1" fmla="*/ 2586740 w 2586740"/>
              <a:gd name="connsiteY1" fmla="*/ 436681 h 2190319"/>
              <a:gd name="connsiteX2" fmla="*/ 2294818 w 2586740"/>
              <a:gd name="connsiteY2" fmla="*/ 2168301 h 2190319"/>
              <a:gd name="connsiteX3" fmla="*/ 2310547 w 2586740"/>
              <a:gd name="connsiteY3" fmla="*/ 2190319 h 2190319"/>
              <a:gd name="connsiteX4" fmla="*/ 0 w 2586740"/>
              <a:gd name="connsiteY4" fmla="*/ 1846332 h 219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6740" h="2190319">
                <a:moveTo>
                  <a:pt x="0" y="0"/>
                </a:moveTo>
                <a:lnTo>
                  <a:pt x="2586740" y="436681"/>
                </a:lnTo>
                <a:lnTo>
                  <a:pt x="2294818" y="2168301"/>
                </a:lnTo>
                <a:lnTo>
                  <a:pt x="2310547" y="2190319"/>
                </a:lnTo>
                <a:lnTo>
                  <a:pt x="0" y="1846332"/>
                </a:lnTo>
                <a:close/>
              </a:path>
            </a:pathLst>
          </a:custGeom>
          <a:noFill/>
          <a:ln w="38100">
            <a:noFill/>
          </a:ln>
          <a:effectLst/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BD0B160-96F0-4959-BFD9-8950B5FD4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8" idx="0"/>
            <a:endCxn id="20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055632"/>
            <a:ext cx="2586745" cy="4366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education">
            <a:extLst>
              <a:ext uri="{FF2B5EF4-FFF2-40B4-BE49-F238E27FC236}">
                <a16:creationId xmlns:a16="http://schemas.microsoft.com/office/drawing/2014/main" id="{ACB0CDC3-8E11-4ED2-956F-F382F1572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C76BC0F-67E4-4837-B593-566CB3CA7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9" idx="0"/>
            <a:endCxn id="18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901964"/>
            <a:ext cx="2294818" cy="32196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2C66-3E1C-4B52-AEEA-512EFE1D7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001" y="2187203"/>
            <a:ext cx="5642415" cy="3142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1)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婚姻和家庭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AU" dirty="0">
                <a:latin typeface="SimSun" panose="02010600030101010101" pitchFamily="2" charset="-122"/>
                <a:ea typeface="SimSun" panose="02010600030101010101" pitchFamily="2" charset="-122"/>
              </a:rPr>
              <a:t>	 </a:t>
            </a:r>
            <a:r>
              <a:rPr lang="en-AU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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同性恋，变性</a:t>
            </a:r>
            <a:endParaRPr lang="en-AU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2)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传统文化和国家主义（民主主义）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AU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AU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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移民和多元文化（伊斯兰教）</a:t>
            </a:r>
            <a:endParaRPr lang="en-AU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3)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基督教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AU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AU" dirty="0">
                <a:latin typeface="SimSun" panose="02010600030101010101" pitchFamily="2" charset="-122"/>
                <a:ea typeface="SimSun" panose="02010600030101010101" pitchFamily="2" charset="-122"/>
                <a:sym typeface="Wingdings" panose="05000000000000000000" pitchFamily="2" charset="2"/>
              </a:rPr>
              <a:t> 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教育，媒体，政法</a:t>
            </a:r>
            <a:endParaRPr lang="en-AU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25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9388-9F15-4896-8F68-533339DC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29" y="117977"/>
            <a:ext cx="2711324" cy="475913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统计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DA57-77C7-4D79-947E-AB322368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07" y="333951"/>
            <a:ext cx="6595354" cy="6506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基督教状况：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1911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年， 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96%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基督徒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2011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年，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 61%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基督徒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2017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年，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 41%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基督徒</a:t>
            </a:r>
            <a:endParaRPr lang="en-AU" altLang="zh-CN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AU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社会状况：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离婚率：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0% </a:t>
            </a:r>
          </a:p>
          <a:p>
            <a:pPr lvl="0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坐牢：最近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年增加了一倍（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40000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忧郁和精神疾病：占人口的 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20%</a:t>
            </a:r>
          </a:p>
          <a:p>
            <a:pPr lvl="0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自杀率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每年 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65000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人尝试自杀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3000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多成功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家庭暴力 （对妇女的攻击）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从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1990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年起，增加了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172% (30%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的女人被攻击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吸毒：很普遍</a:t>
            </a:r>
            <a:r>
              <a:rPr lang="en-AU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占人口的 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16%(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三百万</a:t>
            </a:r>
            <a:r>
              <a:rPr lang="en-AU" b="1" dirty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  <a:p>
            <a:pPr lvl="0"/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054" name="Picture 6" descr="Image result for increase clipart">
            <a:extLst>
              <a:ext uri="{FF2B5EF4-FFF2-40B4-BE49-F238E27FC236}">
                <a16:creationId xmlns:a16="http://schemas.microsoft.com/office/drawing/2014/main" id="{F9BE086E-4B27-4300-89E5-7998F017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781" y="4058871"/>
            <a:ext cx="2165886" cy="21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F4D53A23-C73F-496D-A7CA-9FB89FC6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13" y="901840"/>
            <a:ext cx="2329021" cy="23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0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C990EEC-F50B-4210-909B-C6749B64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9C3F85D-435C-45BF-9CFC-7ACE930F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C0DB1233-B9FA-48CC-A8F7-ECF1C5E94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CC41E8BA-D332-434C-8935-990796DE7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F154EBF1-9FA5-411E-8F8A-6AFF90C64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7894F796-53FB-4E54-8A32-85097594C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E9AFBF9B-D14F-4860-93DD-65B0347D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EFBB9C89-4D5E-4197-9CF1-E4F1A5DB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8C5AB7-43F3-4DEF-AF29-F72C292F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12" y="614363"/>
            <a:ext cx="7446961" cy="91439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靠主站立得稳（第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节）：</a:t>
            </a:r>
            <a:endParaRPr lang="en-AU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100" name="Picture 4" descr="Image result for prayer">
            <a:extLst>
              <a:ext uri="{FF2B5EF4-FFF2-40B4-BE49-F238E27FC236}">
                <a16:creationId xmlns:a16="http://schemas.microsoft.com/office/drawing/2014/main" id="{20EAA247-B968-4E09-BA38-D0EF46104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r="10969"/>
          <a:stretch/>
        </p:blipFill>
        <p:spPr bwMode="auto">
          <a:xfrm>
            <a:off x="20" y="1"/>
            <a:ext cx="3175466" cy="2622205"/>
          </a:xfrm>
          <a:custGeom>
            <a:avLst/>
            <a:gdLst>
              <a:gd name="connsiteX0" fmla="*/ 0 w 3175486"/>
              <a:gd name="connsiteY0" fmla="*/ 0 h 2622205"/>
              <a:gd name="connsiteX1" fmla="*/ 3175486 w 3175486"/>
              <a:gd name="connsiteY1" fmla="*/ 0 h 2622205"/>
              <a:gd name="connsiteX2" fmla="*/ 2733426 w 3175486"/>
              <a:gd name="connsiteY2" fmla="*/ 2622205 h 2622205"/>
              <a:gd name="connsiteX3" fmla="*/ 0 w 3175486"/>
              <a:gd name="connsiteY3" fmla="*/ 2160761 h 26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us Fu\AppData\Local\Microsoft\Windows\INetCache\Content.MSO\E2EDE9BF.tmp">
            <a:extLst>
              <a:ext uri="{FF2B5EF4-FFF2-40B4-BE49-F238E27FC236}">
                <a16:creationId xmlns:a16="http://schemas.microsoft.com/office/drawing/2014/main" id="{3DAA68E8-4EB0-4677-80EA-8F22A2F0AB5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6" r="25212" b="-1"/>
          <a:stretch/>
        </p:blipFill>
        <p:spPr bwMode="auto">
          <a:xfrm>
            <a:off x="1" y="2160794"/>
            <a:ext cx="2733421" cy="3085156"/>
          </a:xfrm>
          <a:custGeom>
            <a:avLst/>
            <a:gdLst>
              <a:gd name="connsiteX0" fmla="*/ 0 w 2733421"/>
              <a:gd name="connsiteY0" fmla="*/ 0 h 3085156"/>
              <a:gd name="connsiteX1" fmla="*/ 2733421 w 2733421"/>
              <a:gd name="connsiteY1" fmla="*/ 461444 h 3085156"/>
              <a:gd name="connsiteX2" fmla="*/ 2294818 w 2733421"/>
              <a:gd name="connsiteY2" fmla="*/ 3063138 h 3085156"/>
              <a:gd name="connsiteX3" fmla="*/ 2310547 w 2733421"/>
              <a:gd name="connsiteY3" fmla="*/ 3085156 h 3085156"/>
              <a:gd name="connsiteX4" fmla="*/ 0 w 2733421"/>
              <a:gd name="connsiteY4" fmla="*/ 2741169 h 30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47B22C7-CEF9-4F21-850C-A61E0D876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8" idx="0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stand firm lighthouse">
            <a:extLst>
              <a:ext uri="{FF2B5EF4-FFF2-40B4-BE49-F238E27FC236}">
                <a16:creationId xmlns:a16="http://schemas.microsoft.com/office/drawing/2014/main" id="{5C213111-BD77-461B-9AF1-709A34ABE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3" r="2" b="3745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FADFBC3-A288-41FA-9445-B6847F6AD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22DF1-0732-4177-A9A7-C06FBF220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50" y="1746531"/>
            <a:ext cx="7446961" cy="4325656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要同心（为福音努力）（第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AU" altLang="zh-CN" sz="2800" b="1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要帮助福音的同工（第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AU" altLang="zh-CN" sz="2800" b="1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常常喜乐（第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AU" altLang="zh-CN" sz="2800" b="1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要温柔（合理的心）（第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AU" altLang="zh-CN" sz="2800" b="1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不要挂虑（第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AU" altLang="zh-CN" sz="2800" b="1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要祷告（第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6-7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AU" altLang="zh-CN" sz="2800" b="1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要思念美德的事情（第</a:t>
            </a: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AU" altLang="zh-CN" sz="2800" b="1" dirty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7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4240DE2-765C-4EED-949B-E5E3D6B6A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AC978CE4-F1AA-42EC-BA3D-5542AFE0D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260BF53F-5738-47D5-9A23-FD9BFBA09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23664FF2-5FE8-4470-B930-0441ADB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69900171-AF58-4928-8438-77B77CB69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50BA263F-2493-4307-B833-A4B930E4A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ECDCDF00-BBE2-420D-A267-1D55E7A77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5124" name="Rectangle 142">
            <a:extLst>
              <a:ext uri="{FF2B5EF4-FFF2-40B4-BE49-F238E27FC236}">
                <a16:creationId xmlns:a16="http://schemas.microsoft.com/office/drawing/2014/main" id="{5CA9DD6F-DFF5-47D6-9529-7FB54841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5" name="Group 144">
            <a:extLst>
              <a:ext uri="{FF2B5EF4-FFF2-40B4-BE49-F238E27FC236}">
                <a16:creationId xmlns:a16="http://schemas.microsoft.com/office/drawing/2014/main" id="{9B3F6859-7D94-4830-8C6A-F470E749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1" y="-4763"/>
            <a:ext cx="5014912" cy="6862763"/>
            <a:chOff x="2928938" y="-4763"/>
            <a:chExt cx="5014912" cy="6862763"/>
          </a:xfrm>
        </p:grpSpPr>
        <p:sp>
          <p:nvSpPr>
            <p:cNvPr id="5126" name="Freeform 6">
              <a:extLst>
                <a:ext uri="{FF2B5EF4-FFF2-40B4-BE49-F238E27FC236}">
                  <a16:creationId xmlns:a16="http://schemas.microsoft.com/office/drawing/2014/main" id="{588541CB-5989-4E03-8B7D-D9EB7435E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127" name="Freeform 7">
              <a:extLst>
                <a:ext uri="{FF2B5EF4-FFF2-40B4-BE49-F238E27FC236}">
                  <a16:creationId xmlns:a16="http://schemas.microsoft.com/office/drawing/2014/main" id="{C508E1A3-B6E9-4FBE-B717-C656A91A0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128" name="Freeform 9">
              <a:extLst>
                <a:ext uri="{FF2B5EF4-FFF2-40B4-BE49-F238E27FC236}">
                  <a16:creationId xmlns:a16="http://schemas.microsoft.com/office/drawing/2014/main" id="{92696C8C-8BED-4018-A639-70CEE2811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9" name="Freeform 10">
              <a:extLst>
                <a:ext uri="{FF2B5EF4-FFF2-40B4-BE49-F238E27FC236}">
                  <a16:creationId xmlns:a16="http://schemas.microsoft.com/office/drawing/2014/main" id="{584AC953-5487-4895-8831-0899A9C83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DF4C3210-FCE6-4BE0-95A5-AF9FC6E2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1" name="Freeform 12">
              <a:extLst>
                <a:ext uri="{FF2B5EF4-FFF2-40B4-BE49-F238E27FC236}">
                  <a16:creationId xmlns:a16="http://schemas.microsoft.com/office/drawing/2014/main" id="{FB50D2FF-0ABB-4447-ADCA-4DB2074C2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122" name="Picture 2" descr="Image result for peace  of the Lord">
            <a:extLst>
              <a:ext uri="{FF2B5EF4-FFF2-40B4-BE49-F238E27FC236}">
                <a16:creationId xmlns:a16="http://schemas.microsoft.com/office/drawing/2014/main" id="{4006E93A-2278-41B3-B4D5-F67B0AFC6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7858" b="1"/>
          <a:stretch/>
        </p:blipFill>
        <p:spPr bwMode="auto">
          <a:xfrm>
            <a:off x="1" y="1"/>
            <a:ext cx="3530812" cy="2581403"/>
          </a:xfrm>
          <a:custGeom>
            <a:avLst/>
            <a:gdLst>
              <a:gd name="connsiteX0" fmla="*/ 0 w 3530812"/>
              <a:gd name="connsiteY0" fmla="*/ 0 h 2581403"/>
              <a:gd name="connsiteX1" fmla="*/ 3530812 w 3530812"/>
              <a:gd name="connsiteY1" fmla="*/ 0 h 2581403"/>
              <a:gd name="connsiteX2" fmla="*/ 2880350 w 3530812"/>
              <a:gd name="connsiteY2" fmla="*/ 2581403 h 2581403"/>
              <a:gd name="connsiteX3" fmla="*/ 0 w 3530812"/>
              <a:gd name="connsiteY3" fmla="*/ 1853684 h 25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812" h="2581403">
                <a:moveTo>
                  <a:pt x="0" y="0"/>
                </a:moveTo>
                <a:lnTo>
                  <a:pt x="3530812" y="0"/>
                </a:lnTo>
                <a:lnTo>
                  <a:pt x="2880350" y="2581403"/>
                </a:lnTo>
                <a:lnTo>
                  <a:pt x="0" y="18536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374A7692-49EC-456D-B02C-F28716E43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r="1604" b="3"/>
          <a:stretch/>
        </p:blipFill>
        <p:spPr bwMode="auto">
          <a:xfrm>
            <a:off x="1" y="1853686"/>
            <a:ext cx="3900139" cy="2411930"/>
          </a:xfrm>
          <a:custGeom>
            <a:avLst/>
            <a:gdLst>
              <a:gd name="connsiteX0" fmla="*/ 0 w 3900139"/>
              <a:gd name="connsiteY0" fmla="*/ 0 h 2411930"/>
              <a:gd name="connsiteX1" fmla="*/ 2880349 w 3900139"/>
              <a:gd name="connsiteY1" fmla="*/ 727719 h 2411930"/>
              <a:gd name="connsiteX2" fmla="*/ 2879906 w 3900139"/>
              <a:gd name="connsiteY2" fmla="*/ 729478 h 2411930"/>
              <a:gd name="connsiteX3" fmla="*/ 3900139 w 3900139"/>
              <a:gd name="connsiteY3" fmla="*/ 2411930 h 2411930"/>
              <a:gd name="connsiteX4" fmla="*/ 0 w 3900139"/>
              <a:gd name="connsiteY4" fmla="*/ 1918422 h 241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139" h="2411930">
                <a:moveTo>
                  <a:pt x="0" y="0"/>
                </a:moveTo>
                <a:lnTo>
                  <a:pt x="2880349" y="727719"/>
                </a:lnTo>
                <a:lnTo>
                  <a:pt x="2879906" y="729478"/>
                </a:lnTo>
                <a:lnTo>
                  <a:pt x="3900139" y="2411930"/>
                </a:lnTo>
                <a:lnTo>
                  <a:pt x="0" y="191842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stand firm lighthouse">
            <a:extLst>
              <a:ext uri="{FF2B5EF4-FFF2-40B4-BE49-F238E27FC236}">
                <a16:creationId xmlns:a16="http://schemas.microsoft.com/office/drawing/2014/main" id="{A6EE3390-77D9-4508-9116-47674EC89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r="-3" b="3857"/>
          <a:stretch/>
        </p:blipFill>
        <p:spPr bwMode="auto">
          <a:xfrm>
            <a:off x="1" y="3772108"/>
            <a:ext cx="5472151" cy="3085892"/>
          </a:xfrm>
          <a:custGeom>
            <a:avLst/>
            <a:gdLst>
              <a:gd name="connsiteX0" fmla="*/ 0 w 5472151"/>
              <a:gd name="connsiteY0" fmla="*/ 0 h 3085892"/>
              <a:gd name="connsiteX1" fmla="*/ 3900139 w 5472151"/>
              <a:gd name="connsiteY1" fmla="*/ 493508 h 3085892"/>
              <a:gd name="connsiteX2" fmla="*/ 5472151 w 5472151"/>
              <a:gd name="connsiteY2" fmla="*/ 3085892 h 3085892"/>
              <a:gd name="connsiteX3" fmla="*/ 0 w 5472151"/>
              <a:gd name="connsiteY3" fmla="*/ 3085892 h 308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151" h="3085892">
                <a:moveTo>
                  <a:pt x="0" y="0"/>
                </a:moveTo>
                <a:lnTo>
                  <a:pt x="3900139" y="493508"/>
                </a:lnTo>
                <a:lnTo>
                  <a:pt x="5472151" y="3085892"/>
                </a:lnTo>
                <a:lnTo>
                  <a:pt x="0" y="30858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EF80A-61F1-45F8-BA35-F0B138ED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7948" y="457759"/>
            <a:ext cx="6493701" cy="897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结论</a:t>
            </a:r>
            <a:r>
              <a:rPr lang="en-US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结果 （第</a:t>
            </a:r>
            <a:r>
              <a:rPr lang="en-US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节）</a:t>
            </a:r>
            <a:endParaRPr lang="en-US" sz="6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0DBB-9AAC-4469-963B-CE3E052F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022" y="2150497"/>
            <a:ext cx="4959346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zh-CN" altLang="en-US" sz="3200" b="1" dirty="0">
                <a:solidFill>
                  <a:srgbClr val="0070C0"/>
                </a:solidFill>
              </a:rPr>
              <a:t>赐平安的神会与我们同在</a:t>
            </a:r>
            <a:r>
              <a:rPr lang="en-US" altLang="zh-CN" sz="3200" b="1" dirty="0">
                <a:solidFill>
                  <a:srgbClr val="0070C0"/>
                </a:solidFill>
              </a:rPr>
              <a:t>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5129" name="Straight Connector 152">
            <a:extLst>
              <a:ext uri="{FF2B5EF4-FFF2-40B4-BE49-F238E27FC236}">
                <a16:creationId xmlns:a16="http://schemas.microsoft.com/office/drawing/2014/main" id="{FE35380A-08AE-441F-804B-04AEA24A4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18" idx="0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1853686"/>
            <a:ext cx="2909094" cy="72441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Straight Connector 154">
            <a:extLst>
              <a:ext uri="{FF2B5EF4-FFF2-40B4-BE49-F238E27FC236}">
                <a16:creationId xmlns:a16="http://schemas.microsoft.com/office/drawing/2014/main" id="{B270F999-572B-4FB3-B5AA-4B3E150F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21" idx="0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3772108"/>
            <a:ext cx="3900139" cy="4935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SimSun</vt:lpstr>
      <vt:lpstr>Arial</vt:lpstr>
      <vt:lpstr>Corbel</vt:lpstr>
      <vt:lpstr>Parallax</vt:lpstr>
      <vt:lpstr>靠主站立得稳</vt:lpstr>
      <vt:lpstr>文化的战争</vt:lpstr>
      <vt:lpstr>统计</vt:lpstr>
      <vt:lpstr>靠主站立得稳（第1节）：</vt:lpstr>
      <vt:lpstr>结论/结果 （第9节）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靠主站立得稳</dc:title>
  <dc:creator>Fu Joh</dc:creator>
  <cp:lastModifiedBy>Fu Joh</cp:lastModifiedBy>
  <cp:revision>1</cp:revision>
  <dcterms:created xsi:type="dcterms:W3CDTF">2019-03-16T20:38:42Z</dcterms:created>
  <dcterms:modified xsi:type="dcterms:W3CDTF">2019-03-16T20:39:41Z</dcterms:modified>
</cp:coreProperties>
</file>