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1" r:id="rId3"/>
    <p:sldId id="264" r:id="rId4"/>
    <p:sldId id="257" r:id="rId5"/>
    <p:sldId id="265" r:id="rId6"/>
    <p:sldId id="266" r:id="rId7"/>
    <p:sldId id="267" r:id="rId8"/>
    <p:sldId id="268" r:id="rId9"/>
    <p:sldId id="289" r:id="rId10"/>
    <p:sldId id="284" r:id="rId11"/>
    <p:sldId id="290" r:id="rId12"/>
    <p:sldId id="291" r:id="rId13"/>
    <p:sldId id="258" r:id="rId14"/>
    <p:sldId id="288" r:id="rId15"/>
    <p:sldId id="287" r:id="rId16"/>
    <p:sldId id="269" r:id="rId17"/>
    <p:sldId id="271" r:id="rId18"/>
    <p:sldId id="273" r:id="rId19"/>
    <p:sldId id="274" r:id="rId20"/>
    <p:sldId id="275" r:id="rId21"/>
    <p:sldId id="276" r:id="rId22"/>
    <p:sldId id="277" r:id="rId23"/>
    <p:sldId id="278" r:id="rId24"/>
    <p:sldId id="279" r:id="rId25"/>
    <p:sldId id="280" r:id="rId26"/>
    <p:sldId id="281" r:id="rId27"/>
    <p:sldId id="282" r:id="rId28"/>
    <p:sldId id="272" r:id="rId29"/>
    <p:sldId id="259" r:id="rId30"/>
    <p:sldId id="283" r:id="rId31"/>
    <p:sldId id="285" r:id="rId32"/>
    <p:sldId id="297" r:id="rId33"/>
    <p:sldId id="296" r:id="rId34"/>
    <p:sldId id="294" r:id="rId35"/>
    <p:sldId id="286" r:id="rId36"/>
    <p:sldId id="293" r:id="rId37"/>
    <p:sldId id="295" r:id="rId38"/>
    <p:sldId id="2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D0F5"/>
    <a:srgbClr val="F28EC9"/>
    <a:srgbClr val="C371A2"/>
    <a:srgbClr val="7AABC4"/>
    <a:srgbClr val="F7D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6E633-1F46-48FA-B9AE-5562E07A6733}" v="11" dt="2022-07-02T21:27:50.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4449" autoAdjust="0"/>
  </p:normalViewPr>
  <p:slideViewPr>
    <p:cSldViewPr snapToGrid="0">
      <p:cViewPr varScale="1">
        <p:scale>
          <a:sx n="88" d="100"/>
          <a:sy n="88" d="100"/>
        </p:scale>
        <p:origin x="142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2588D1-EA03-4952-B27C-5EE5AE458E2D}" type="datetimeFigureOut">
              <a:rPr lang="en-AU" smtClean="0"/>
              <a:t>2/07/2022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54DB-4DD5-4245-A14F-D87E0EFDFBD1}" type="slidenum">
              <a:rPr lang="en-AU" smtClean="0"/>
              <a:t>‹#›</a:t>
            </a:fld>
            <a:endParaRPr lang="en-AU"/>
          </a:p>
        </p:txBody>
      </p:sp>
    </p:spTree>
    <p:extLst>
      <p:ext uri="{BB962C8B-B14F-4D97-AF65-F5344CB8AC3E}">
        <p14:creationId xmlns:p14="http://schemas.microsoft.com/office/powerpoint/2010/main" val="2762747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 this morning I want to focus on Matthew 4:1-4</a:t>
            </a:r>
          </a:p>
        </p:txBody>
      </p:sp>
      <p:sp>
        <p:nvSpPr>
          <p:cNvPr id="4" name="Slide Number Placeholder 3"/>
          <p:cNvSpPr>
            <a:spLocks noGrp="1"/>
          </p:cNvSpPr>
          <p:nvPr>
            <p:ph type="sldNum" sz="quarter" idx="5"/>
          </p:nvPr>
        </p:nvSpPr>
        <p:spPr/>
        <p:txBody>
          <a:bodyPr/>
          <a:lstStyle/>
          <a:p>
            <a:fld id="{1A2354DB-4DD5-4245-A14F-D87E0EFDFBD1}" type="slidenum">
              <a:rPr lang="en-AU" smtClean="0"/>
              <a:t>8</a:t>
            </a:fld>
            <a:endParaRPr lang="en-AU"/>
          </a:p>
        </p:txBody>
      </p:sp>
    </p:spTree>
    <p:extLst>
      <p:ext uri="{BB962C8B-B14F-4D97-AF65-F5344CB8AC3E}">
        <p14:creationId xmlns:p14="http://schemas.microsoft.com/office/powerpoint/2010/main" val="258786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18</a:t>
            </a:fld>
            <a:endParaRPr lang="en-AU"/>
          </a:p>
        </p:txBody>
      </p:sp>
    </p:spTree>
    <p:extLst>
      <p:ext uri="{BB962C8B-B14F-4D97-AF65-F5344CB8AC3E}">
        <p14:creationId xmlns:p14="http://schemas.microsoft.com/office/powerpoint/2010/main" val="3364538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19</a:t>
            </a:fld>
            <a:endParaRPr lang="en-AU"/>
          </a:p>
        </p:txBody>
      </p:sp>
    </p:spTree>
    <p:extLst>
      <p:ext uri="{BB962C8B-B14F-4D97-AF65-F5344CB8AC3E}">
        <p14:creationId xmlns:p14="http://schemas.microsoft.com/office/powerpoint/2010/main" val="3566693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20</a:t>
            </a:fld>
            <a:endParaRPr lang="en-AU"/>
          </a:p>
        </p:txBody>
      </p:sp>
    </p:spTree>
    <p:extLst>
      <p:ext uri="{BB962C8B-B14F-4D97-AF65-F5344CB8AC3E}">
        <p14:creationId xmlns:p14="http://schemas.microsoft.com/office/powerpoint/2010/main" val="342431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21</a:t>
            </a:fld>
            <a:endParaRPr lang="en-AU"/>
          </a:p>
        </p:txBody>
      </p:sp>
    </p:spTree>
    <p:extLst>
      <p:ext uri="{BB962C8B-B14F-4D97-AF65-F5344CB8AC3E}">
        <p14:creationId xmlns:p14="http://schemas.microsoft.com/office/powerpoint/2010/main" val="119265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22</a:t>
            </a:fld>
            <a:endParaRPr lang="en-AU"/>
          </a:p>
        </p:txBody>
      </p:sp>
    </p:spTree>
    <p:extLst>
      <p:ext uri="{BB962C8B-B14F-4D97-AF65-F5344CB8AC3E}">
        <p14:creationId xmlns:p14="http://schemas.microsoft.com/office/powerpoint/2010/main" val="322368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24</a:t>
            </a:fld>
            <a:endParaRPr lang="en-AU"/>
          </a:p>
        </p:txBody>
      </p:sp>
    </p:spTree>
    <p:extLst>
      <p:ext uri="{BB962C8B-B14F-4D97-AF65-F5344CB8AC3E}">
        <p14:creationId xmlns:p14="http://schemas.microsoft.com/office/powerpoint/2010/main" val="3907243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25</a:t>
            </a:fld>
            <a:endParaRPr lang="en-AU"/>
          </a:p>
        </p:txBody>
      </p:sp>
    </p:spTree>
    <p:extLst>
      <p:ext uri="{BB962C8B-B14F-4D97-AF65-F5344CB8AC3E}">
        <p14:creationId xmlns:p14="http://schemas.microsoft.com/office/powerpoint/2010/main" val="510830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26</a:t>
            </a:fld>
            <a:endParaRPr lang="en-AU"/>
          </a:p>
        </p:txBody>
      </p:sp>
    </p:spTree>
    <p:extLst>
      <p:ext uri="{BB962C8B-B14F-4D97-AF65-F5344CB8AC3E}">
        <p14:creationId xmlns:p14="http://schemas.microsoft.com/office/powerpoint/2010/main" val="20732773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God declared Jesus’ sonship in the last passage, “You are my beloved Son in whom I am well-pleased.”</a:t>
            </a:r>
          </a:p>
          <a:p>
            <a:endParaRPr lang="en-AU" dirty="0"/>
          </a:p>
          <a:p>
            <a:r>
              <a:rPr lang="en-AU" dirty="0"/>
              <a:t>“If you are the Son of God...” </a:t>
            </a:r>
          </a:p>
          <a:p>
            <a:endParaRPr lang="en-AU" dirty="0"/>
          </a:p>
          <a:p>
            <a:r>
              <a:rPr lang="en-AU" dirty="0"/>
              <a:t>Did God really say you are his Son? (slander God). </a:t>
            </a:r>
          </a:p>
          <a:p>
            <a:endParaRPr lang="en-AU" dirty="0"/>
          </a:p>
          <a:p>
            <a:r>
              <a:rPr lang="en-AU" dirty="0"/>
              <a:t>Is he up to it as God’s representative now that he finds himself hungry and vulnerable? (slander human)</a:t>
            </a:r>
          </a:p>
        </p:txBody>
      </p:sp>
      <p:sp>
        <p:nvSpPr>
          <p:cNvPr id="4" name="Slide Number Placeholder 3"/>
          <p:cNvSpPr>
            <a:spLocks noGrp="1"/>
          </p:cNvSpPr>
          <p:nvPr>
            <p:ph type="sldNum" sz="quarter" idx="5"/>
          </p:nvPr>
        </p:nvSpPr>
        <p:spPr/>
        <p:txBody>
          <a:bodyPr/>
          <a:lstStyle/>
          <a:p>
            <a:fld id="{1A2354DB-4DD5-4245-A14F-D87E0EFDFBD1}" type="slidenum">
              <a:rPr lang="en-AU" smtClean="0"/>
              <a:t>27</a:t>
            </a:fld>
            <a:endParaRPr lang="en-AU"/>
          </a:p>
        </p:txBody>
      </p:sp>
    </p:spTree>
    <p:extLst>
      <p:ext uri="{BB962C8B-B14F-4D97-AF65-F5344CB8AC3E}">
        <p14:creationId xmlns:p14="http://schemas.microsoft.com/office/powerpoint/2010/main" val="198556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 consideration of the impact on eternity</a:t>
            </a:r>
          </a:p>
        </p:txBody>
      </p:sp>
      <p:sp>
        <p:nvSpPr>
          <p:cNvPr id="4" name="Slide Number Placeholder 3"/>
          <p:cNvSpPr>
            <a:spLocks noGrp="1"/>
          </p:cNvSpPr>
          <p:nvPr>
            <p:ph type="sldNum" sz="quarter" idx="5"/>
          </p:nvPr>
        </p:nvSpPr>
        <p:spPr/>
        <p:txBody>
          <a:bodyPr/>
          <a:lstStyle/>
          <a:p>
            <a:fld id="{1A2354DB-4DD5-4245-A14F-D87E0EFDFBD1}" type="slidenum">
              <a:rPr lang="en-AU" smtClean="0"/>
              <a:t>29</a:t>
            </a:fld>
            <a:endParaRPr lang="en-AU"/>
          </a:p>
        </p:txBody>
      </p:sp>
    </p:spTree>
    <p:extLst>
      <p:ext uri="{BB962C8B-B14F-4D97-AF65-F5344CB8AC3E}">
        <p14:creationId xmlns:p14="http://schemas.microsoft.com/office/powerpoint/2010/main" val="3030410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Talk a little about how the readers, who were mostly Jews, understand this passage. Their upbringing and knowledge of the OT, etc.</a:t>
            </a:r>
          </a:p>
          <a:p>
            <a:endParaRPr lang="en-AU" dirty="0"/>
          </a:p>
          <a:p>
            <a:r>
              <a:rPr lang="en-AU" dirty="0"/>
              <a:t>“led” God led the nation of Israel in the OT:</a:t>
            </a:r>
          </a:p>
          <a:p>
            <a:pPr marL="171450" indent="-171450">
              <a:buFont typeface="Arial" panose="020B0604020202020204" pitchFamily="34" charset="0"/>
              <a:buChar char="•"/>
            </a:pPr>
            <a:r>
              <a:rPr lang="en-US" dirty="0"/>
              <a:t>Exodus 13:17-18 When Pharaoh let the people go, God did not lead them on the road through the Philistine country, though that was shorter. For God said, “If they face war, they might change their minds and return to Egypt.” 18 So God led the people around by the desert road toward the Red Sea. The Israelites went up out of Egypt ready for battle.</a:t>
            </a:r>
          </a:p>
          <a:p>
            <a:pPr marL="171450" indent="-171450">
              <a:buFont typeface="Arial" panose="020B0604020202020204" pitchFamily="34" charset="0"/>
              <a:buChar char="•"/>
            </a:pPr>
            <a:r>
              <a:rPr lang="en-US" dirty="0"/>
              <a:t>Psalm 136:16 To Him who led His people through the wilderness, His love endures forever.</a:t>
            </a:r>
          </a:p>
          <a:p>
            <a:pPr marL="0" indent="0">
              <a:buFont typeface="Arial" panose="020B0604020202020204" pitchFamily="34" charset="0"/>
              <a:buNone/>
            </a:pPr>
            <a:r>
              <a:rPr lang="en-US" dirty="0"/>
              <a:t>The same word used in Acts for sailing.</a:t>
            </a:r>
          </a:p>
          <a:p>
            <a:endParaRPr lang="en-US" dirty="0"/>
          </a:p>
          <a:p>
            <a:r>
              <a:rPr lang="en-US" dirty="0"/>
              <a:t>“wilderness”. It’s interesting to note that the wilderness was the place Moses asked Pharoah to release them to in order to worship the Lord. When they are out of Egypt, wilderness became a negative place. It is not the place, it is the heart of man that determines if the place is positive or negative. Do not let the Devil own the wilderness. Find God in there.</a:t>
            </a:r>
          </a:p>
          <a:p>
            <a:endParaRPr lang="en-US" dirty="0"/>
          </a:p>
          <a:p>
            <a:r>
              <a:rPr lang="en-US" dirty="0"/>
              <a:t>“tempted” = tested</a:t>
            </a:r>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9</a:t>
            </a:fld>
            <a:endParaRPr lang="en-AU"/>
          </a:p>
        </p:txBody>
      </p:sp>
    </p:spTree>
    <p:extLst>
      <p:ext uri="{BB962C8B-B14F-4D97-AF65-F5344CB8AC3E}">
        <p14:creationId xmlns:p14="http://schemas.microsoft.com/office/powerpoint/2010/main" val="17763372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30</a:t>
            </a:fld>
            <a:endParaRPr lang="en-AU"/>
          </a:p>
        </p:txBody>
      </p:sp>
    </p:spTree>
    <p:extLst>
      <p:ext uri="{BB962C8B-B14F-4D97-AF65-F5344CB8AC3E}">
        <p14:creationId xmlns:p14="http://schemas.microsoft.com/office/powerpoint/2010/main" val="3571157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31</a:t>
            </a:fld>
            <a:endParaRPr lang="en-AU"/>
          </a:p>
        </p:txBody>
      </p:sp>
    </p:spTree>
    <p:extLst>
      <p:ext uri="{BB962C8B-B14F-4D97-AF65-F5344CB8AC3E}">
        <p14:creationId xmlns:p14="http://schemas.microsoft.com/office/powerpoint/2010/main" val="3210503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32</a:t>
            </a:fld>
            <a:endParaRPr lang="en-AU"/>
          </a:p>
        </p:txBody>
      </p:sp>
    </p:spTree>
    <p:extLst>
      <p:ext uri="{BB962C8B-B14F-4D97-AF65-F5344CB8AC3E}">
        <p14:creationId xmlns:p14="http://schemas.microsoft.com/office/powerpoint/2010/main" val="270433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How does it look like when we live by bread alone, in the ordinary?:</a:t>
            </a:r>
          </a:p>
          <a:p>
            <a:endParaRPr lang="en-AU" dirty="0"/>
          </a:p>
          <a:p>
            <a:pPr marL="171450" indent="-171450">
              <a:buFont typeface="Arial" panose="020B0604020202020204" pitchFamily="34" charset="0"/>
              <a:buChar char="•"/>
            </a:pPr>
            <a:r>
              <a:rPr lang="en-AU" dirty="0"/>
              <a:t>We are scared of what people think of us. Don’t come for our monthly church prayer gathering “At the Gap” because we are more afraid of what people think of us when we pray than enjoying talking to God.</a:t>
            </a:r>
          </a:p>
          <a:p>
            <a:endParaRPr lang="en-AU" dirty="0"/>
          </a:p>
          <a:p>
            <a:r>
              <a:rPr lang="en-AU" dirty="0"/>
              <a:t>Some suggestions: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dirty="0"/>
              <a:t>Breaking the bread and drinking the wine at every meal as a reminder of the grace we were showered with every single day.</a:t>
            </a:r>
          </a:p>
          <a:p>
            <a:pPr marL="171450" indent="-171450">
              <a:buFont typeface="Arial" panose="020B0604020202020204" pitchFamily="34" charset="0"/>
              <a:buChar char="•"/>
            </a:pPr>
            <a:r>
              <a:rPr lang="en-AU" dirty="0"/>
              <a:t>Heating and cooling – remembering the presence of God as the pillar of cloud and the pillar of fire.</a:t>
            </a:r>
          </a:p>
          <a:p>
            <a:pPr marL="171450" indent="-171450">
              <a:buFont typeface="Arial" panose="020B0604020202020204" pitchFamily="34" charset="0"/>
              <a:buChar char="•"/>
            </a:pPr>
            <a:r>
              <a:rPr lang="en-AU" dirty="0"/>
              <a:t>Drive the kingship of Jesus to your children from a young age.</a:t>
            </a:r>
          </a:p>
        </p:txBody>
      </p:sp>
      <p:sp>
        <p:nvSpPr>
          <p:cNvPr id="4" name="Slide Number Placeholder 3"/>
          <p:cNvSpPr>
            <a:spLocks noGrp="1"/>
          </p:cNvSpPr>
          <p:nvPr>
            <p:ph type="sldNum" sz="quarter" idx="5"/>
          </p:nvPr>
        </p:nvSpPr>
        <p:spPr/>
        <p:txBody>
          <a:bodyPr/>
          <a:lstStyle/>
          <a:p>
            <a:fld id="{1A2354DB-4DD5-4245-A14F-D87E0EFDFBD1}" type="slidenum">
              <a:rPr lang="en-AU" smtClean="0"/>
              <a:t>33</a:t>
            </a:fld>
            <a:endParaRPr lang="en-AU"/>
          </a:p>
        </p:txBody>
      </p:sp>
    </p:spTree>
    <p:extLst>
      <p:ext uri="{BB962C8B-B14F-4D97-AF65-F5344CB8AC3E}">
        <p14:creationId xmlns:p14="http://schemas.microsoft.com/office/powerpoint/2010/main" val="3587344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34</a:t>
            </a:fld>
            <a:endParaRPr lang="en-AU"/>
          </a:p>
        </p:txBody>
      </p:sp>
    </p:spTree>
    <p:extLst>
      <p:ext uri="{BB962C8B-B14F-4D97-AF65-F5344CB8AC3E}">
        <p14:creationId xmlns:p14="http://schemas.microsoft.com/office/powerpoint/2010/main" val="2751050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People’s needs are insatiable, and we all have 24 hours.</a:t>
            </a:r>
          </a:p>
          <a:p>
            <a:endParaRPr lang="en-AU" dirty="0"/>
          </a:p>
          <a:p>
            <a:r>
              <a:rPr lang="en-AU" dirty="0"/>
              <a:t>Ask the Lord to lead you to do his will every single day. I can’t do everything in 24 hours, what do you want me to do today? Lead me there.</a:t>
            </a:r>
          </a:p>
        </p:txBody>
      </p:sp>
      <p:sp>
        <p:nvSpPr>
          <p:cNvPr id="4" name="Slide Number Placeholder 3"/>
          <p:cNvSpPr>
            <a:spLocks noGrp="1"/>
          </p:cNvSpPr>
          <p:nvPr>
            <p:ph type="sldNum" sz="quarter" idx="5"/>
          </p:nvPr>
        </p:nvSpPr>
        <p:spPr/>
        <p:txBody>
          <a:bodyPr/>
          <a:lstStyle/>
          <a:p>
            <a:fld id="{1A2354DB-4DD5-4245-A14F-D87E0EFDFBD1}" type="slidenum">
              <a:rPr lang="en-AU" smtClean="0"/>
              <a:t>35</a:t>
            </a:fld>
            <a:endParaRPr lang="en-AU"/>
          </a:p>
        </p:txBody>
      </p:sp>
    </p:spTree>
    <p:extLst>
      <p:ext uri="{BB962C8B-B14F-4D97-AF65-F5344CB8AC3E}">
        <p14:creationId xmlns:p14="http://schemas.microsoft.com/office/powerpoint/2010/main" val="28838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36</a:t>
            </a:fld>
            <a:endParaRPr lang="en-AU"/>
          </a:p>
        </p:txBody>
      </p:sp>
    </p:spTree>
    <p:extLst>
      <p:ext uri="{BB962C8B-B14F-4D97-AF65-F5344CB8AC3E}">
        <p14:creationId xmlns:p14="http://schemas.microsoft.com/office/powerpoint/2010/main" val="704345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Miracles encouraged the hearts. It does not change hearts.</a:t>
            </a:r>
          </a:p>
        </p:txBody>
      </p:sp>
      <p:sp>
        <p:nvSpPr>
          <p:cNvPr id="4" name="Slide Number Placeholder 3"/>
          <p:cNvSpPr>
            <a:spLocks noGrp="1"/>
          </p:cNvSpPr>
          <p:nvPr>
            <p:ph type="sldNum" sz="quarter" idx="5"/>
          </p:nvPr>
        </p:nvSpPr>
        <p:spPr/>
        <p:txBody>
          <a:bodyPr/>
          <a:lstStyle/>
          <a:p>
            <a:fld id="{1A2354DB-4DD5-4245-A14F-D87E0EFDFBD1}" type="slidenum">
              <a:rPr lang="en-AU" smtClean="0"/>
              <a:t>37</a:t>
            </a:fld>
            <a:endParaRPr lang="en-AU"/>
          </a:p>
        </p:txBody>
      </p:sp>
    </p:spTree>
    <p:extLst>
      <p:ext uri="{BB962C8B-B14F-4D97-AF65-F5344CB8AC3E}">
        <p14:creationId xmlns:p14="http://schemas.microsoft.com/office/powerpoint/2010/main" val="877622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You are children of God not because of what you have done, but because of what Christ has done. And now with the guarantee of the Spirit in us, we are adopted as his sons and daughters, making us cry out Abba! Father!</a:t>
            </a:r>
          </a:p>
          <a:p>
            <a:endParaRPr lang="en-AU" dirty="0"/>
          </a:p>
          <a:p>
            <a:r>
              <a:rPr lang="en-AU" dirty="0"/>
              <a:t>You are called to live a life worthy of our calling (Eph. 4:1-2). So, live a life that:</a:t>
            </a:r>
          </a:p>
          <a:p>
            <a:pPr marL="171450" indent="-171450">
              <a:buFont typeface="Arial" panose="020B0604020202020204" pitchFamily="34" charset="0"/>
              <a:buChar char="•"/>
            </a:pPr>
            <a:r>
              <a:rPr lang="en-AU" dirty="0"/>
              <a:t>Brings eternity into the ordinary</a:t>
            </a:r>
          </a:p>
          <a:p>
            <a:pPr marL="171450" indent="-171450">
              <a:buFont typeface="Arial" panose="020B0604020202020204" pitchFamily="34" charset="0"/>
              <a:buChar char="•"/>
            </a:pPr>
            <a:r>
              <a:rPr lang="en-AU" dirty="0"/>
              <a:t>Prioritises the will of God over the needs of people</a:t>
            </a:r>
          </a:p>
          <a:p>
            <a:pPr marL="171450" indent="-171450">
              <a:buFont typeface="Arial" panose="020B0604020202020204" pitchFamily="34" charset="0"/>
              <a:buChar char="•"/>
            </a:pPr>
            <a:r>
              <a:rPr lang="en-AU" dirty="0"/>
              <a:t>Changes the heart through disciplines.</a:t>
            </a:r>
          </a:p>
        </p:txBody>
      </p:sp>
      <p:sp>
        <p:nvSpPr>
          <p:cNvPr id="4" name="Slide Number Placeholder 3"/>
          <p:cNvSpPr>
            <a:spLocks noGrp="1"/>
          </p:cNvSpPr>
          <p:nvPr>
            <p:ph type="sldNum" sz="quarter" idx="5"/>
          </p:nvPr>
        </p:nvSpPr>
        <p:spPr/>
        <p:txBody>
          <a:bodyPr/>
          <a:lstStyle/>
          <a:p>
            <a:fld id="{1A2354DB-4DD5-4245-A14F-D87E0EFDFBD1}" type="slidenum">
              <a:rPr lang="en-AU" smtClean="0"/>
              <a:t>38</a:t>
            </a:fld>
            <a:endParaRPr lang="en-AU"/>
          </a:p>
        </p:txBody>
      </p:sp>
    </p:spTree>
    <p:extLst>
      <p:ext uri="{BB962C8B-B14F-4D97-AF65-F5344CB8AC3E}">
        <p14:creationId xmlns:p14="http://schemas.microsoft.com/office/powerpoint/2010/main" val="392968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10</a:t>
            </a:fld>
            <a:endParaRPr lang="en-AU"/>
          </a:p>
        </p:txBody>
      </p:sp>
    </p:spTree>
    <p:extLst>
      <p:ext uri="{BB962C8B-B14F-4D97-AF65-F5344CB8AC3E}">
        <p14:creationId xmlns:p14="http://schemas.microsoft.com/office/powerpoint/2010/main" val="73957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11</a:t>
            </a:fld>
            <a:endParaRPr lang="en-AU"/>
          </a:p>
        </p:txBody>
      </p:sp>
    </p:spTree>
    <p:extLst>
      <p:ext uri="{BB962C8B-B14F-4D97-AF65-F5344CB8AC3E}">
        <p14:creationId xmlns:p14="http://schemas.microsoft.com/office/powerpoint/2010/main" val="2266284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12</a:t>
            </a:fld>
            <a:endParaRPr lang="en-AU"/>
          </a:p>
        </p:txBody>
      </p:sp>
    </p:spTree>
    <p:extLst>
      <p:ext uri="{BB962C8B-B14F-4D97-AF65-F5344CB8AC3E}">
        <p14:creationId xmlns:p14="http://schemas.microsoft.com/office/powerpoint/2010/main" val="2627637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13</a:t>
            </a:fld>
            <a:endParaRPr lang="en-AU"/>
          </a:p>
        </p:txBody>
      </p:sp>
    </p:spTree>
    <p:extLst>
      <p:ext uri="{BB962C8B-B14F-4D97-AF65-F5344CB8AC3E}">
        <p14:creationId xmlns:p14="http://schemas.microsoft.com/office/powerpoint/2010/main" val="3681169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14</a:t>
            </a:fld>
            <a:endParaRPr lang="en-AU"/>
          </a:p>
        </p:txBody>
      </p:sp>
    </p:spTree>
    <p:extLst>
      <p:ext uri="{BB962C8B-B14F-4D97-AF65-F5344CB8AC3E}">
        <p14:creationId xmlns:p14="http://schemas.microsoft.com/office/powerpoint/2010/main" val="243405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15</a:t>
            </a:fld>
            <a:endParaRPr lang="en-AU"/>
          </a:p>
        </p:txBody>
      </p:sp>
    </p:spTree>
    <p:extLst>
      <p:ext uri="{BB962C8B-B14F-4D97-AF65-F5344CB8AC3E}">
        <p14:creationId xmlns:p14="http://schemas.microsoft.com/office/powerpoint/2010/main" val="31464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A2354DB-4DD5-4245-A14F-D87E0EFDFBD1}" type="slidenum">
              <a:rPr lang="en-AU" smtClean="0"/>
              <a:t>17</a:t>
            </a:fld>
            <a:endParaRPr lang="en-AU"/>
          </a:p>
        </p:txBody>
      </p:sp>
    </p:spTree>
    <p:extLst>
      <p:ext uri="{BB962C8B-B14F-4D97-AF65-F5344CB8AC3E}">
        <p14:creationId xmlns:p14="http://schemas.microsoft.com/office/powerpoint/2010/main" val="2177428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991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424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 name="Picture 10" descr="A picture containing text, nature, canyon&#10;&#10;Description automatically generated">
            <a:extLst>
              <a:ext uri="{FF2B5EF4-FFF2-40B4-BE49-F238E27FC236}">
                <a16:creationId xmlns:a16="http://schemas.microsoft.com/office/drawing/2014/main" id="{F142AD89-517C-7617-5D6F-79263F21ED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73756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bg1"/>
          </a:solidFill>
          <a:effectLst>
            <a:outerShdw blurRad="254000" dir="2700000" algn="tl" rotWithShape="0">
              <a:prstClr val="black">
                <a:alpha val="44000"/>
              </a:prstClr>
            </a:outerShdw>
          </a:effectLst>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effectLst>
            <a:outerShdw blurRad="254000" algn="l" rotWithShape="0">
              <a:prstClr val="black">
                <a:alpha val="44000"/>
              </a:prstClr>
            </a:outerShdw>
          </a:effectLst>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effectLst>
            <a:outerShdw blurRad="254000" algn="l" rotWithShape="0">
              <a:prstClr val="black">
                <a:alpha val="44000"/>
              </a:prstClr>
            </a:outerShdw>
          </a:effectLst>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effectLst>
            <a:outerShdw blurRad="254000" algn="l" rotWithShape="0">
              <a:prstClr val="black">
                <a:alpha val="44000"/>
              </a:prstClr>
            </a:outerShdw>
          </a:effectLst>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254000" algn="l" rotWithShape="0">
              <a:prstClr val="black">
                <a:alpha val="44000"/>
              </a:prstClr>
            </a:outerShdw>
          </a:effectLst>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effectLst>
            <a:outerShdw blurRad="254000" algn="l" rotWithShape="0">
              <a:prstClr val="black">
                <a:alpha val="44000"/>
              </a:prstClr>
            </a:outerShdw>
          </a:effectLst>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FBBB13-0B63-2ED6-A91E-42F41A98C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7011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A15946-BBC5-55FF-3F0C-0D37CC7E6D42}"/>
              </a:ext>
            </a:extLst>
          </p:cNvPr>
          <p:cNvGrpSpPr/>
          <p:nvPr/>
        </p:nvGrpSpPr>
        <p:grpSpPr>
          <a:xfrm>
            <a:off x="624664" y="1464695"/>
            <a:ext cx="10942671" cy="3928609"/>
            <a:chOff x="922899" y="1819048"/>
            <a:chExt cx="10942671" cy="392860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654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Deuteronomy 8:1-5 </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906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Be careful to follow every command I am giving you today, so that you may live and increase and may enter and possess the land the Lord promised on oath to your ancestors. </a:t>
              </a:r>
              <a:r>
                <a:rPr lang="en-US" sz="3200" baseline="30000" dirty="0">
                  <a:solidFill>
                    <a:schemeClr val="bg1"/>
                  </a:solidFill>
                </a:rPr>
                <a:t>2</a:t>
              </a:r>
              <a:r>
                <a:rPr lang="en-US" sz="3200" dirty="0">
                  <a:solidFill>
                    <a:schemeClr val="bg1"/>
                  </a:solidFill>
                </a:rPr>
                <a:t>Remember how the Lord your God led you all the way in the wilderness these forty years, to humble and test you in order to know what was in your heart, whether or not you would keep his</a:t>
              </a:r>
              <a:endParaRPr kumimoji="0" lang="en-US" sz="3200" b="0" i="0" u="none" strike="noStrike" kern="1200" cap="none" spc="0" normalizeH="0" baseline="0" noProof="0" dirty="0">
                <a:ln>
                  <a:noFill/>
                </a:ln>
                <a:solidFill>
                  <a:prstClr val="white"/>
                </a:solidFill>
                <a:effectLst/>
                <a:uLnTx/>
                <a:uFillTx/>
                <a:latin typeface="Avenir Heavy"/>
                <a:sym typeface="Avenir Heavy"/>
              </a:endParaRPr>
            </a:p>
          </p:txBody>
        </p:sp>
      </p:grpSp>
    </p:spTree>
    <p:extLst>
      <p:ext uri="{BB962C8B-B14F-4D97-AF65-F5344CB8AC3E}">
        <p14:creationId xmlns:p14="http://schemas.microsoft.com/office/powerpoint/2010/main" val="10201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A15946-BBC5-55FF-3F0C-0D37CC7E6D42}"/>
              </a:ext>
            </a:extLst>
          </p:cNvPr>
          <p:cNvGrpSpPr/>
          <p:nvPr/>
        </p:nvGrpSpPr>
        <p:grpSpPr>
          <a:xfrm>
            <a:off x="624664" y="1464695"/>
            <a:ext cx="10942671" cy="3928609"/>
            <a:chOff x="922899" y="1819048"/>
            <a:chExt cx="10942671" cy="392860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654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Deuteronomy 8:1-5 </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906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commands. </a:t>
              </a:r>
              <a:r>
                <a:rPr lang="en-US" sz="3200" baseline="30000" dirty="0">
                  <a:solidFill>
                    <a:schemeClr val="bg1"/>
                  </a:solidFill>
                </a:rPr>
                <a:t>3</a:t>
              </a:r>
              <a:r>
                <a:rPr lang="en-US" sz="3200" dirty="0">
                  <a:solidFill>
                    <a:schemeClr val="bg1"/>
                  </a:solidFill>
                </a:rPr>
                <a:t>He humbled you, causing you to hunger and then feeding you with manna, which neither you nor your ancestors had known, to teach you that man does not live on bread alone but on every word that comes from the mouth of the Lord. </a:t>
              </a:r>
              <a:r>
                <a:rPr lang="en-US" sz="3200" baseline="30000" dirty="0">
                  <a:solidFill>
                    <a:schemeClr val="bg1"/>
                  </a:solidFill>
                </a:rPr>
                <a:t>4</a:t>
              </a:r>
              <a:r>
                <a:rPr lang="en-US" sz="3200" dirty="0">
                  <a:solidFill>
                    <a:schemeClr val="bg1"/>
                  </a:solidFill>
                </a:rPr>
                <a:t>Your clothes did not wear out and your feet did not swell during these forty years. </a:t>
              </a:r>
              <a:r>
                <a:rPr lang="en-US" sz="3200" baseline="30000" dirty="0">
                  <a:solidFill>
                    <a:schemeClr val="bg1"/>
                  </a:solidFill>
                </a:rPr>
                <a:t>5</a:t>
              </a:r>
              <a:r>
                <a:rPr lang="en-US" sz="3200" dirty="0">
                  <a:solidFill>
                    <a:schemeClr val="bg1"/>
                  </a:solidFill>
                </a:rPr>
                <a:t>Know then in your heart that as a man</a:t>
              </a:r>
              <a:endParaRPr kumimoji="0" lang="en-US" sz="3200" b="0" i="0" u="none" strike="noStrike" kern="1200" cap="none" spc="0" normalizeH="0" baseline="0" noProof="0" dirty="0">
                <a:ln>
                  <a:noFill/>
                </a:ln>
                <a:solidFill>
                  <a:prstClr val="white"/>
                </a:solidFill>
                <a:effectLst/>
                <a:uLnTx/>
                <a:uFillTx/>
                <a:latin typeface="Avenir Heavy"/>
                <a:sym typeface="Avenir Heavy"/>
              </a:endParaRPr>
            </a:p>
          </p:txBody>
        </p:sp>
      </p:grpSp>
    </p:spTree>
    <p:extLst>
      <p:ext uri="{BB962C8B-B14F-4D97-AF65-F5344CB8AC3E}">
        <p14:creationId xmlns:p14="http://schemas.microsoft.com/office/powerpoint/2010/main" val="112803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A15946-BBC5-55FF-3F0C-0D37CC7E6D42}"/>
              </a:ext>
            </a:extLst>
          </p:cNvPr>
          <p:cNvGrpSpPr/>
          <p:nvPr/>
        </p:nvGrpSpPr>
        <p:grpSpPr>
          <a:xfrm>
            <a:off x="624664" y="1464695"/>
            <a:ext cx="10942671" cy="3928609"/>
            <a:chOff x="922899" y="1819048"/>
            <a:chExt cx="10942671" cy="392860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6541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Deuteronomy 8:1-5 </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9060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disciplines his son, so the Lord your God disciplines you.</a:t>
              </a:r>
              <a:endParaRPr kumimoji="0" lang="en-US" sz="3200" b="0" i="0" u="none" strike="noStrike" kern="1200" cap="none" spc="0" normalizeH="0" baseline="0" noProof="0" dirty="0">
                <a:ln>
                  <a:noFill/>
                </a:ln>
                <a:solidFill>
                  <a:prstClr val="white"/>
                </a:solidFill>
                <a:effectLst/>
                <a:uLnTx/>
                <a:uFillTx/>
                <a:latin typeface="Avenir Heavy"/>
                <a:sym typeface="Avenir Heavy"/>
              </a:endParaRPr>
            </a:p>
          </p:txBody>
        </p:sp>
      </p:grpSp>
    </p:spTree>
    <p:extLst>
      <p:ext uri="{BB962C8B-B14F-4D97-AF65-F5344CB8AC3E}">
        <p14:creationId xmlns:p14="http://schemas.microsoft.com/office/powerpoint/2010/main" val="3570422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2568206"/>
            <a:ext cx="9098378" cy="17215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3200" dirty="0">
                <a:solidFill>
                  <a:schemeClr val="bg1"/>
                </a:solidFill>
              </a:rPr>
              <a:t>An allusion to the nation of Israel’s (the son of God) forty years of testing in the wilderness and their failures.</a:t>
            </a:r>
            <a:endParaRPr sz="3200" dirty="0">
              <a:solidFill>
                <a:srgbClr val="F28EC9"/>
              </a:solidFill>
            </a:endParaRPr>
          </a:p>
        </p:txBody>
      </p:sp>
    </p:spTree>
    <p:extLst>
      <p:ext uri="{BB962C8B-B14F-4D97-AF65-F5344CB8AC3E}">
        <p14:creationId xmlns:p14="http://schemas.microsoft.com/office/powerpoint/2010/main" val="191201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2568206"/>
            <a:ext cx="9098378" cy="17215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3200" dirty="0">
                <a:solidFill>
                  <a:schemeClr val="bg1"/>
                </a:solidFill>
              </a:rPr>
              <a:t>Jesus reverses the failures of Israel and thus is the true Israel and the unique Son of God.</a:t>
            </a:r>
            <a:endParaRPr sz="3200" dirty="0">
              <a:solidFill>
                <a:srgbClr val="F28EC9"/>
              </a:solidFill>
            </a:endParaRPr>
          </a:p>
        </p:txBody>
      </p:sp>
    </p:spTree>
    <p:extLst>
      <p:ext uri="{BB962C8B-B14F-4D97-AF65-F5344CB8AC3E}">
        <p14:creationId xmlns:p14="http://schemas.microsoft.com/office/powerpoint/2010/main" val="886235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Satan </a:t>
            </a:r>
            <a:r>
              <a:rPr lang="en-AU" sz="6600" dirty="0">
                <a:solidFill>
                  <a:srgbClr val="F28EC9"/>
                </a:solidFill>
              </a:rPr>
              <a:t>speaks directly </a:t>
            </a:r>
            <a:r>
              <a:rPr lang="en-AU" sz="6600" dirty="0">
                <a:solidFill>
                  <a:schemeClr val="bg1"/>
                </a:solidFill>
              </a:rPr>
              <a:t>in the Bible on </a:t>
            </a:r>
            <a:br>
              <a:rPr lang="en-AU" sz="6600" dirty="0">
                <a:solidFill>
                  <a:schemeClr val="bg1"/>
                </a:solidFill>
              </a:rPr>
            </a:br>
            <a:r>
              <a:rPr lang="en-AU" sz="6600" dirty="0">
                <a:solidFill>
                  <a:schemeClr val="bg1"/>
                </a:solidFill>
              </a:rPr>
              <a:t>3 occasions:</a:t>
            </a:r>
            <a:endParaRPr sz="6600" dirty="0">
              <a:solidFill>
                <a:srgbClr val="F28EC9"/>
              </a:solidFill>
            </a:endParaRPr>
          </a:p>
        </p:txBody>
      </p:sp>
    </p:spTree>
    <p:extLst>
      <p:ext uri="{BB962C8B-B14F-4D97-AF65-F5344CB8AC3E}">
        <p14:creationId xmlns:p14="http://schemas.microsoft.com/office/powerpoint/2010/main" val="2081752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Genesis 3:1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Avenir Heavy"/>
                <a:sym typeface="Avenir Heavy"/>
              </a:rPr>
              <a:t>Now the serpent was more crafty than any of the wild animals the Lord God had made. He said to the woman, </a:t>
            </a:r>
            <a:r>
              <a:rPr kumimoji="0" lang="en-US" sz="3200" b="0" i="0" u="none" strike="noStrike" kern="1200" cap="none" spc="0" normalizeH="0" baseline="0" noProof="0" dirty="0">
                <a:ln>
                  <a:noFill/>
                </a:ln>
                <a:solidFill>
                  <a:srgbClr val="91D0F5"/>
                </a:solidFill>
                <a:effectLst/>
                <a:uLnTx/>
                <a:uFillTx/>
                <a:latin typeface="Avenir Heavy"/>
                <a:sym typeface="Avenir Heavy"/>
              </a:rPr>
              <a:t>“Did God really say, ‘You must not eat from any tree in the garden’?”</a:t>
            </a:r>
          </a:p>
        </p:txBody>
      </p:sp>
    </p:spTree>
    <p:extLst>
      <p:ext uri="{BB962C8B-B14F-4D97-AF65-F5344CB8AC3E}">
        <p14:creationId xmlns:p14="http://schemas.microsoft.com/office/powerpoint/2010/main" val="1753541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Genesis 3:4-5</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4</a:t>
            </a:r>
            <a:r>
              <a:rPr kumimoji="0" lang="en-US" sz="3200" b="0" i="0" u="none" strike="noStrike" kern="1200" cap="none" spc="0" normalizeH="0" baseline="0" noProof="0" dirty="0">
                <a:ln>
                  <a:noFill/>
                </a:ln>
                <a:solidFill>
                  <a:srgbClr val="91D0F5"/>
                </a:solidFill>
                <a:effectLst/>
                <a:uLnTx/>
                <a:uFillTx/>
                <a:latin typeface="Avenir Heavy"/>
                <a:sym typeface="Avenir Heavy"/>
              </a:rPr>
              <a:t>“You will not certainly die,” </a:t>
            </a:r>
            <a:r>
              <a:rPr kumimoji="0" lang="en-US" sz="3200" b="0" i="0" u="none" strike="noStrike" kern="1200" cap="none" spc="0" normalizeH="0" baseline="0" noProof="0" dirty="0">
                <a:ln>
                  <a:noFill/>
                </a:ln>
                <a:solidFill>
                  <a:prstClr val="white"/>
                </a:solidFill>
                <a:effectLst/>
                <a:uLnTx/>
                <a:uFillTx/>
                <a:latin typeface="Avenir Heavy"/>
                <a:sym typeface="Avenir Heavy"/>
              </a:rPr>
              <a:t>the serpent said to the woman. </a:t>
            </a:r>
            <a:r>
              <a:rPr kumimoji="0" lang="en-US" sz="3200" b="0" i="0" u="none" strike="noStrike" kern="1200" cap="none" spc="0" normalizeH="0" baseline="30000" noProof="0" dirty="0">
                <a:ln>
                  <a:noFill/>
                </a:ln>
                <a:solidFill>
                  <a:prstClr val="white"/>
                </a:solidFill>
                <a:effectLst/>
                <a:uLnTx/>
                <a:uFillTx/>
                <a:latin typeface="Avenir Heavy"/>
                <a:sym typeface="Avenir Heavy"/>
              </a:rPr>
              <a:t>5</a:t>
            </a:r>
            <a:r>
              <a:rPr kumimoji="0" lang="en-US" sz="3200" b="0" i="0" u="none" strike="noStrike" kern="1200" cap="none" spc="0" normalizeH="0" baseline="0" noProof="0" dirty="0">
                <a:ln>
                  <a:noFill/>
                </a:ln>
                <a:solidFill>
                  <a:srgbClr val="91D0F5"/>
                </a:solidFill>
                <a:effectLst/>
                <a:uLnTx/>
                <a:uFillTx/>
                <a:latin typeface="Avenir Heavy"/>
                <a:sym typeface="Avenir Heavy"/>
              </a:rPr>
              <a:t>“For God knows that when you eat from it your eyes will be opened, and you will be like God, knowing good and evil.”</a:t>
            </a:r>
          </a:p>
        </p:txBody>
      </p:sp>
    </p:spTree>
    <p:extLst>
      <p:ext uri="{BB962C8B-B14F-4D97-AF65-F5344CB8AC3E}">
        <p14:creationId xmlns:p14="http://schemas.microsoft.com/office/powerpoint/2010/main" val="354385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Job 1:6-7</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chemeClr val="bg1"/>
                </a:solidFill>
                <a:effectLst/>
                <a:uLnTx/>
                <a:uFillTx/>
                <a:latin typeface="Avenir Heavy"/>
                <a:sym typeface="Avenir Heavy"/>
              </a:rPr>
              <a:t>One day the angels came to present themselves before the Lord, and Satan also came with them. </a:t>
            </a:r>
            <a:r>
              <a:rPr kumimoji="0" lang="en-US" sz="3200" b="0" i="0" u="none" strike="noStrike" kern="1200" cap="none" spc="0" normalizeH="0" baseline="30000" noProof="0" dirty="0">
                <a:ln>
                  <a:noFill/>
                </a:ln>
                <a:solidFill>
                  <a:schemeClr val="bg1"/>
                </a:solidFill>
                <a:effectLst/>
                <a:uLnTx/>
                <a:uFillTx/>
                <a:latin typeface="Avenir Heavy"/>
                <a:sym typeface="Avenir Heavy"/>
              </a:rPr>
              <a:t>7</a:t>
            </a:r>
            <a:r>
              <a:rPr kumimoji="0" lang="en-US" sz="3200" b="0" i="0" u="none" strike="noStrike" kern="1200" cap="none" spc="0" normalizeH="0" baseline="0" noProof="0" dirty="0">
                <a:ln>
                  <a:noFill/>
                </a:ln>
                <a:solidFill>
                  <a:schemeClr val="bg1"/>
                </a:solidFill>
                <a:effectLst/>
                <a:uLnTx/>
                <a:uFillTx/>
                <a:latin typeface="Avenir Heavy"/>
                <a:sym typeface="Avenir Heavy"/>
              </a:rPr>
              <a:t>The Lord said to Satan, “Where have you come from?”</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chemeClr val="bg1"/>
                </a:solidFill>
                <a:effectLst/>
                <a:uLnTx/>
                <a:uFillTx/>
                <a:latin typeface="Avenir Heavy"/>
                <a:sym typeface="Avenir Heavy"/>
              </a:rPr>
              <a:t>Satan answered the Lord, </a:t>
            </a:r>
            <a:r>
              <a:rPr kumimoji="0" lang="en-US" sz="3200" b="0" i="0" u="none" strike="noStrike" kern="1200" cap="none" spc="0" normalizeH="0" baseline="0" noProof="0" dirty="0">
                <a:ln>
                  <a:noFill/>
                </a:ln>
                <a:solidFill>
                  <a:srgbClr val="91D0F5"/>
                </a:solidFill>
                <a:effectLst/>
                <a:uLnTx/>
                <a:uFillTx/>
                <a:latin typeface="Avenir Heavy"/>
                <a:sym typeface="Avenir Heavy"/>
              </a:rPr>
              <a:t>“From roaming throughout the earth, going back and forth on it.”</a:t>
            </a:r>
          </a:p>
        </p:txBody>
      </p:sp>
    </p:spTree>
    <p:extLst>
      <p:ext uri="{BB962C8B-B14F-4D97-AF65-F5344CB8AC3E}">
        <p14:creationId xmlns:p14="http://schemas.microsoft.com/office/powerpoint/2010/main" val="1883314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Job 1:9-11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“Does Job fear God for nothing?” </a:t>
            </a:r>
            <a:r>
              <a:rPr kumimoji="0" lang="en-US" sz="3200" b="0" i="0" u="none" strike="noStrike" kern="1200" cap="none" spc="0" normalizeH="0" baseline="0" noProof="0" dirty="0">
                <a:ln>
                  <a:noFill/>
                </a:ln>
                <a:solidFill>
                  <a:schemeClr val="bg1"/>
                </a:solidFill>
                <a:effectLst/>
                <a:uLnTx/>
                <a:uFillTx/>
                <a:latin typeface="Avenir Heavy"/>
                <a:sym typeface="Avenir Heavy"/>
              </a:rPr>
              <a:t>Satan replied. </a:t>
            </a:r>
            <a:r>
              <a:rPr kumimoji="0" lang="en-US" sz="3200" b="0" i="0" u="none" strike="noStrike" kern="1200" cap="none" spc="0" normalizeH="0" baseline="30000" noProof="0" dirty="0">
                <a:ln>
                  <a:noFill/>
                </a:ln>
                <a:solidFill>
                  <a:schemeClr val="bg1"/>
                </a:solidFill>
                <a:effectLst/>
                <a:uLnTx/>
                <a:uFillTx/>
                <a:latin typeface="Avenir Heavy"/>
                <a:sym typeface="Avenir Heavy"/>
              </a:rPr>
              <a:t>10</a:t>
            </a:r>
            <a:r>
              <a:rPr kumimoji="0" lang="en-US" sz="3200" b="0" i="0" u="none" strike="noStrike" kern="1200" cap="none" spc="0" normalizeH="0" baseline="0" noProof="0" dirty="0">
                <a:ln>
                  <a:noFill/>
                </a:ln>
                <a:solidFill>
                  <a:srgbClr val="91D0F5"/>
                </a:solidFill>
                <a:effectLst/>
                <a:uLnTx/>
                <a:uFillTx/>
                <a:latin typeface="Avenir Heavy"/>
                <a:sym typeface="Avenir Heavy"/>
              </a:rPr>
              <a:t>“Have you not put a hedge around him and his household and everything he has? You have blessed the work of his hands, so that his flocks and herds are spread throughout the land. </a:t>
            </a:r>
            <a:r>
              <a:rPr kumimoji="0" lang="en-US" sz="3200" b="0" i="0" u="none" strike="noStrike" kern="1200" cap="none" spc="0" normalizeH="0" baseline="30000" noProof="0" dirty="0">
                <a:ln>
                  <a:noFill/>
                </a:ln>
                <a:solidFill>
                  <a:srgbClr val="91D0F5"/>
                </a:solidFill>
                <a:effectLst/>
                <a:uLnTx/>
                <a:uFillTx/>
                <a:latin typeface="Avenir Heavy"/>
                <a:sym typeface="Avenir Heavy"/>
              </a:rPr>
              <a:t>11</a:t>
            </a:r>
            <a:r>
              <a:rPr kumimoji="0" lang="en-US" sz="3200" b="0" i="0" u="none" strike="noStrike" kern="1200" cap="none" spc="0" normalizeH="0" baseline="0" noProof="0" dirty="0">
                <a:ln>
                  <a:noFill/>
                </a:ln>
                <a:solidFill>
                  <a:srgbClr val="91D0F5"/>
                </a:solidFill>
                <a:effectLst/>
                <a:uLnTx/>
                <a:uFillTx/>
                <a:latin typeface="Avenir Heavy"/>
                <a:sym typeface="Avenir Heavy"/>
              </a:rPr>
              <a:t>But now stretch out your hand and strike everything he has, and he will surely curse you to your face.”</a:t>
            </a:r>
          </a:p>
        </p:txBody>
      </p:sp>
    </p:spTree>
    <p:extLst>
      <p:ext uri="{BB962C8B-B14F-4D97-AF65-F5344CB8AC3E}">
        <p14:creationId xmlns:p14="http://schemas.microsoft.com/office/powerpoint/2010/main" val="1771192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outdoor&#10;&#10;Description automatically generated">
            <a:extLst>
              <a:ext uri="{FF2B5EF4-FFF2-40B4-BE49-F238E27FC236}">
                <a16:creationId xmlns:a16="http://schemas.microsoft.com/office/drawing/2014/main" id="{384ACB4B-5363-3544-49F9-7605639C1F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5698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Job 2:1-2</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chemeClr val="bg1"/>
                </a:solidFill>
                <a:effectLst/>
                <a:uLnTx/>
                <a:uFillTx/>
                <a:latin typeface="Avenir Heavy"/>
                <a:sym typeface="Avenir Heavy"/>
              </a:rPr>
              <a:t>On another day the angels came to present themselves before the Lord, and Satan also came with them to present himself before him. </a:t>
            </a:r>
            <a:r>
              <a:rPr kumimoji="0" lang="en-US" sz="3200" b="0" i="0" u="none" strike="noStrike" kern="1200" cap="none" spc="0" normalizeH="0" baseline="30000" noProof="0" dirty="0">
                <a:ln>
                  <a:noFill/>
                </a:ln>
                <a:solidFill>
                  <a:schemeClr val="bg1"/>
                </a:solidFill>
                <a:effectLst/>
                <a:uLnTx/>
                <a:uFillTx/>
                <a:latin typeface="Avenir Heavy"/>
                <a:sym typeface="Avenir Heavy"/>
              </a:rPr>
              <a:t>2</a:t>
            </a:r>
            <a:r>
              <a:rPr kumimoji="0" lang="en-US" sz="3200" b="0" i="0" u="none" strike="noStrike" kern="1200" cap="none" spc="0" normalizeH="0" baseline="0" noProof="0" dirty="0">
                <a:ln>
                  <a:noFill/>
                </a:ln>
                <a:solidFill>
                  <a:schemeClr val="bg1"/>
                </a:solidFill>
                <a:effectLst/>
                <a:uLnTx/>
                <a:uFillTx/>
                <a:latin typeface="Avenir Heavy"/>
                <a:sym typeface="Avenir Heavy"/>
              </a:rPr>
              <a:t>And the Lord said to Satan, “Where have you come from?”</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chemeClr val="bg1"/>
                </a:solidFill>
                <a:effectLst/>
                <a:uLnTx/>
                <a:uFillTx/>
                <a:latin typeface="Avenir Heavy"/>
                <a:sym typeface="Avenir Heavy"/>
              </a:rPr>
              <a:t>Satan answered the Lord, </a:t>
            </a:r>
            <a:r>
              <a:rPr kumimoji="0" lang="en-US" sz="3200" b="0" i="0" u="none" strike="noStrike" kern="1200" cap="none" spc="0" normalizeH="0" baseline="0" noProof="0" dirty="0">
                <a:ln>
                  <a:noFill/>
                </a:ln>
                <a:solidFill>
                  <a:srgbClr val="91D0F5"/>
                </a:solidFill>
                <a:effectLst/>
                <a:uLnTx/>
                <a:uFillTx/>
                <a:latin typeface="Avenir Heavy"/>
                <a:sym typeface="Avenir Heavy"/>
              </a:rPr>
              <a:t>“From roaming throughout the earth, going back and forth on it.”</a:t>
            </a:r>
          </a:p>
        </p:txBody>
      </p:sp>
    </p:spTree>
    <p:extLst>
      <p:ext uri="{BB962C8B-B14F-4D97-AF65-F5344CB8AC3E}">
        <p14:creationId xmlns:p14="http://schemas.microsoft.com/office/powerpoint/2010/main" val="272528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Job 2:4-5</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noProof="0" dirty="0">
                <a:ln>
                  <a:noFill/>
                </a:ln>
                <a:solidFill>
                  <a:srgbClr val="91D0F5"/>
                </a:solidFill>
                <a:effectLst/>
                <a:uLnTx/>
                <a:uFillTx/>
                <a:latin typeface="Avenir Heavy"/>
                <a:sym typeface="Avenir Heavy"/>
              </a:rPr>
              <a:t>“Skin for skin!” </a:t>
            </a:r>
            <a:r>
              <a:rPr kumimoji="0" lang="en-US" sz="3200" b="0" i="0" u="none" strike="noStrike" kern="1200" cap="none" spc="0" normalizeH="0" noProof="0" dirty="0">
                <a:ln>
                  <a:noFill/>
                </a:ln>
                <a:solidFill>
                  <a:schemeClr val="bg1"/>
                </a:solidFill>
                <a:effectLst/>
                <a:uLnTx/>
                <a:uFillTx/>
                <a:latin typeface="Avenir Heavy"/>
                <a:sym typeface="Avenir Heavy"/>
              </a:rPr>
              <a:t>Satan replied. </a:t>
            </a:r>
            <a:r>
              <a:rPr kumimoji="0" lang="en-US" sz="3200" b="0" i="0" u="none" strike="noStrike" kern="1200" cap="none" spc="0" normalizeH="0" noProof="0" dirty="0">
                <a:ln>
                  <a:noFill/>
                </a:ln>
                <a:solidFill>
                  <a:srgbClr val="91D0F5"/>
                </a:solidFill>
                <a:effectLst/>
                <a:uLnTx/>
                <a:uFillTx/>
                <a:latin typeface="Avenir Heavy"/>
                <a:sym typeface="Avenir Heavy"/>
              </a:rPr>
              <a:t>“A man will give all he has for his own life. </a:t>
            </a:r>
            <a:r>
              <a:rPr kumimoji="0" lang="en-US" sz="3200" b="0" i="0" u="none" strike="noStrike" kern="1200" cap="none" spc="0" normalizeH="0" baseline="30000" noProof="0" dirty="0">
                <a:ln>
                  <a:noFill/>
                </a:ln>
                <a:solidFill>
                  <a:srgbClr val="91D0F5"/>
                </a:solidFill>
                <a:effectLst/>
                <a:uLnTx/>
                <a:uFillTx/>
                <a:latin typeface="Avenir Heavy"/>
                <a:sym typeface="Avenir Heavy"/>
              </a:rPr>
              <a:t>5</a:t>
            </a:r>
            <a:r>
              <a:rPr kumimoji="0" lang="en-US" sz="3200" b="0" i="0" u="none" strike="noStrike" kern="1200" cap="none" spc="0" normalizeH="0" noProof="0" dirty="0">
                <a:ln>
                  <a:noFill/>
                </a:ln>
                <a:solidFill>
                  <a:srgbClr val="91D0F5"/>
                </a:solidFill>
                <a:effectLst/>
                <a:uLnTx/>
                <a:uFillTx/>
                <a:latin typeface="Avenir Heavy"/>
                <a:sym typeface="Avenir Heavy"/>
              </a:rPr>
              <a:t>But now stretch out your hand and strike his flesh and bones, and he will surely curse you to your face.”</a:t>
            </a:r>
          </a:p>
        </p:txBody>
      </p:sp>
    </p:spTree>
    <p:extLst>
      <p:ext uri="{BB962C8B-B14F-4D97-AF65-F5344CB8AC3E}">
        <p14:creationId xmlns:p14="http://schemas.microsoft.com/office/powerpoint/2010/main" val="3456535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4:3</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The tempter came to him and said, </a:t>
            </a:r>
            <a:r>
              <a:rPr kumimoji="0" lang="en-US" sz="3200" b="0" i="0" u="none" strike="noStrike" kern="1200" cap="none" spc="0" normalizeH="0" baseline="0" noProof="0" dirty="0">
                <a:ln>
                  <a:noFill/>
                </a:ln>
                <a:solidFill>
                  <a:srgbClr val="91D0F5"/>
                </a:solidFill>
                <a:effectLst/>
                <a:uLnTx/>
                <a:uFillTx/>
                <a:latin typeface="Calibri" panose="020F0502020204030204"/>
                <a:ea typeface="+mn-ea"/>
                <a:cs typeface="+mn-cs"/>
              </a:rPr>
              <a:t>“If you are the Son of God, tell these stones to become bread.”</a:t>
            </a:r>
            <a:endParaRPr kumimoji="0" lang="en-US" sz="3200" b="0" i="0" u="none" strike="noStrike" kern="1200" cap="none" spc="0" normalizeH="0" noProof="0" dirty="0">
              <a:ln>
                <a:noFill/>
              </a:ln>
              <a:solidFill>
                <a:srgbClr val="91D0F5"/>
              </a:solidFill>
              <a:effectLst/>
              <a:uLnTx/>
              <a:uFillTx/>
              <a:latin typeface="Avenir Heavy"/>
              <a:sym typeface="Avenir Heavy"/>
            </a:endParaRPr>
          </a:p>
        </p:txBody>
      </p:sp>
    </p:spTree>
    <p:extLst>
      <p:ext uri="{BB962C8B-B14F-4D97-AF65-F5344CB8AC3E}">
        <p14:creationId xmlns:p14="http://schemas.microsoft.com/office/powerpoint/2010/main" val="3515966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4:6</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“If you are the Son of God,” </a:t>
            </a:r>
            <a:r>
              <a:rPr kumimoji="0" lang="en-US" sz="3200" b="0" i="0" u="none" strike="noStrike" kern="1200" cap="none" spc="0" normalizeH="0" baseline="0" noProof="0" dirty="0">
                <a:ln>
                  <a:noFill/>
                </a:ln>
                <a:solidFill>
                  <a:prstClr val="white"/>
                </a:solidFill>
                <a:effectLst/>
                <a:uLnTx/>
                <a:uFillTx/>
                <a:latin typeface="Avenir Heavy"/>
                <a:sym typeface="Avenir Heavy"/>
              </a:rPr>
              <a:t>he said, </a:t>
            </a:r>
            <a:r>
              <a:rPr kumimoji="0" lang="en-US" sz="3200" b="0" i="0" u="none" strike="noStrike" kern="1200" cap="none" spc="0" normalizeH="0" baseline="0" noProof="0" dirty="0">
                <a:ln>
                  <a:noFill/>
                </a:ln>
                <a:solidFill>
                  <a:srgbClr val="91D0F5"/>
                </a:solidFill>
                <a:effectLst/>
                <a:uLnTx/>
                <a:uFillTx/>
                <a:latin typeface="Avenir Heavy"/>
                <a:sym typeface="Avenir Heavy"/>
              </a:rPr>
              <a:t>“throw yourself down. For it is written:</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“‘He will command his angels concerning you,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         and they will lift you up in their hands,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         so that you will not strike your foot against a stone.’”</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endParaRPr kumimoji="0" lang="en-US" sz="3200" b="0" i="0" u="none" strike="noStrike" kern="1200" cap="none" spc="0" normalizeH="0" baseline="0" noProof="0" dirty="0">
              <a:ln>
                <a:noFill/>
              </a:ln>
              <a:solidFill>
                <a:srgbClr val="91D0F5"/>
              </a:solidFill>
              <a:effectLst/>
              <a:uLnTx/>
              <a:uFillTx/>
              <a:latin typeface="Avenir Heavy"/>
              <a:sym typeface="Avenir Heavy"/>
            </a:endParaRPr>
          </a:p>
        </p:txBody>
      </p:sp>
    </p:spTree>
    <p:extLst>
      <p:ext uri="{BB962C8B-B14F-4D97-AF65-F5344CB8AC3E}">
        <p14:creationId xmlns:p14="http://schemas.microsoft.com/office/powerpoint/2010/main" val="37483058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4:9</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rgbClr val="91D0F5"/>
                </a:solidFill>
                <a:effectLst/>
                <a:uLnTx/>
                <a:uFillTx/>
                <a:latin typeface="Avenir Heavy"/>
                <a:sym typeface="Avenir Heavy"/>
              </a:rPr>
              <a:t>“All this I will give you,” </a:t>
            </a:r>
            <a:r>
              <a:rPr kumimoji="0" lang="en-US" sz="3200" b="0" i="0" u="none" strike="noStrike" kern="1200" cap="none" spc="0" normalizeH="0" baseline="0" noProof="0" dirty="0">
                <a:ln>
                  <a:noFill/>
                </a:ln>
                <a:solidFill>
                  <a:schemeClr val="bg1"/>
                </a:solidFill>
                <a:effectLst/>
                <a:uLnTx/>
                <a:uFillTx/>
                <a:latin typeface="Avenir Heavy"/>
                <a:sym typeface="Avenir Heavy"/>
              </a:rPr>
              <a:t>he said, </a:t>
            </a:r>
            <a:r>
              <a:rPr kumimoji="0" lang="en-US" sz="3200" b="0" i="0" u="none" strike="noStrike" kern="1200" cap="none" spc="0" normalizeH="0" baseline="0" noProof="0" dirty="0">
                <a:ln>
                  <a:noFill/>
                </a:ln>
                <a:solidFill>
                  <a:srgbClr val="91D0F5"/>
                </a:solidFill>
                <a:effectLst/>
                <a:uLnTx/>
                <a:uFillTx/>
                <a:latin typeface="Avenir Heavy"/>
                <a:sym typeface="Avenir Heavy"/>
              </a:rPr>
              <a:t>“if you will bow down and worship me.”</a:t>
            </a:r>
          </a:p>
        </p:txBody>
      </p:sp>
    </p:spTree>
    <p:extLst>
      <p:ext uri="{BB962C8B-B14F-4D97-AF65-F5344CB8AC3E}">
        <p14:creationId xmlns:p14="http://schemas.microsoft.com/office/powerpoint/2010/main" val="3374060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To human:</a:t>
            </a:r>
            <a:br>
              <a:rPr lang="en-AU" sz="6600" dirty="0">
                <a:solidFill>
                  <a:schemeClr val="bg1"/>
                </a:solidFill>
              </a:rPr>
            </a:br>
            <a:r>
              <a:rPr lang="en-AU" sz="6600" dirty="0">
                <a:solidFill>
                  <a:srgbClr val="F28EC9"/>
                </a:solidFill>
              </a:rPr>
              <a:t>Satan slanders God to human (Eve)</a:t>
            </a:r>
            <a:endParaRPr sz="6600" dirty="0">
              <a:solidFill>
                <a:srgbClr val="F28EC9"/>
              </a:solidFill>
            </a:endParaRPr>
          </a:p>
        </p:txBody>
      </p:sp>
    </p:spTree>
    <p:extLst>
      <p:ext uri="{BB962C8B-B14F-4D97-AF65-F5344CB8AC3E}">
        <p14:creationId xmlns:p14="http://schemas.microsoft.com/office/powerpoint/2010/main" val="3885767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To God: </a:t>
            </a:r>
            <a:br>
              <a:rPr lang="en-AU" sz="6600" dirty="0">
                <a:solidFill>
                  <a:schemeClr val="bg1"/>
                </a:solidFill>
              </a:rPr>
            </a:br>
            <a:r>
              <a:rPr lang="en-AU" sz="6600" dirty="0">
                <a:solidFill>
                  <a:srgbClr val="F28EC9"/>
                </a:solidFill>
              </a:rPr>
              <a:t>Satan slanders human (Job) to God</a:t>
            </a:r>
            <a:endParaRPr sz="6600" dirty="0">
              <a:solidFill>
                <a:srgbClr val="F28EC9"/>
              </a:solidFill>
            </a:endParaRPr>
          </a:p>
        </p:txBody>
      </p:sp>
    </p:spTree>
    <p:extLst>
      <p:ext uri="{BB962C8B-B14F-4D97-AF65-F5344CB8AC3E}">
        <p14:creationId xmlns:p14="http://schemas.microsoft.com/office/powerpoint/2010/main" val="1786706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To Jesus: </a:t>
            </a:r>
            <a:br>
              <a:rPr lang="en-AU" sz="6600" dirty="0">
                <a:solidFill>
                  <a:schemeClr val="bg1"/>
                </a:solidFill>
              </a:rPr>
            </a:br>
            <a:r>
              <a:rPr lang="en-AU" sz="6600" dirty="0">
                <a:solidFill>
                  <a:srgbClr val="F28EC9"/>
                </a:solidFill>
              </a:rPr>
              <a:t>Satan slanders the </a:t>
            </a:r>
            <a:br>
              <a:rPr lang="en-AU" sz="6600" dirty="0">
                <a:solidFill>
                  <a:srgbClr val="F28EC9"/>
                </a:solidFill>
              </a:rPr>
            </a:br>
            <a:r>
              <a:rPr lang="en-AU" sz="6600" dirty="0">
                <a:solidFill>
                  <a:srgbClr val="F28EC9"/>
                </a:solidFill>
              </a:rPr>
              <a:t>God-human (Jesus)</a:t>
            </a:r>
            <a:endParaRPr sz="6600" dirty="0">
              <a:solidFill>
                <a:srgbClr val="F28EC9"/>
              </a:solidFill>
            </a:endParaRPr>
          </a:p>
        </p:txBody>
      </p:sp>
    </p:spTree>
    <p:extLst>
      <p:ext uri="{BB962C8B-B14F-4D97-AF65-F5344CB8AC3E}">
        <p14:creationId xmlns:p14="http://schemas.microsoft.com/office/powerpoint/2010/main" val="3565137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THE TEMPTATION </a:t>
            </a:r>
            <a:br>
              <a:rPr lang="en-AU" sz="6600" dirty="0">
                <a:solidFill>
                  <a:schemeClr val="bg1"/>
                </a:solidFill>
              </a:rPr>
            </a:br>
            <a:r>
              <a:rPr lang="en-AU" sz="6600" dirty="0">
                <a:solidFill>
                  <a:schemeClr val="bg1"/>
                </a:solidFill>
              </a:rPr>
              <a:t>TO BE </a:t>
            </a:r>
            <a:br>
              <a:rPr lang="en-AU" sz="6600" dirty="0">
                <a:solidFill>
                  <a:schemeClr val="bg1"/>
                </a:solidFill>
              </a:rPr>
            </a:br>
            <a:r>
              <a:rPr lang="en-AU" sz="6600" dirty="0">
                <a:solidFill>
                  <a:srgbClr val="F28EC9"/>
                </a:solidFill>
              </a:rPr>
              <a:t>RELEVANT</a:t>
            </a:r>
            <a:endParaRPr sz="6600" dirty="0">
              <a:solidFill>
                <a:srgbClr val="F28EC9"/>
              </a:solidFill>
            </a:endParaRPr>
          </a:p>
        </p:txBody>
      </p:sp>
    </p:spTree>
    <p:extLst>
      <p:ext uri="{BB962C8B-B14F-4D97-AF65-F5344CB8AC3E}">
        <p14:creationId xmlns:p14="http://schemas.microsoft.com/office/powerpoint/2010/main" val="3170837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e of the main purposes of fasting is to wean us from our dependence upon God’s gifts and enable us to become dependent upon God alone”…">
            <a:extLst>
              <a:ext uri="{FF2B5EF4-FFF2-40B4-BE49-F238E27FC236}">
                <a16:creationId xmlns:a16="http://schemas.microsoft.com/office/drawing/2014/main" id="{E1E482C7-DF2D-4219-94AA-24FD4DF527E6}"/>
              </a:ext>
            </a:extLst>
          </p:cNvPr>
          <p:cNvSpPr txBox="1"/>
          <p:nvPr/>
        </p:nvSpPr>
        <p:spPr>
          <a:xfrm>
            <a:off x="719468" y="2101023"/>
            <a:ext cx="10753064" cy="29399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gn="ct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relevant</a:t>
            </a:r>
          </a:p>
          <a:p>
            <a:pPr algn="ctr">
              <a:lnSpc>
                <a:spcPct val="90000"/>
              </a:lnSpc>
              <a:spcBef>
                <a:spcPts val="1500"/>
              </a:spcBef>
              <a:defRPr sz="2200">
                <a:solidFill>
                  <a:srgbClr val="FFFFFF"/>
                </a:solidFill>
                <a:latin typeface="Avenir Heavy"/>
                <a:ea typeface="Avenir Heavy"/>
                <a:cs typeface="Avenir Heavy"/>
                <a:sym typeface="Avenir Heavy"/>
              </a:defRPr>
            </a:pPr>
            <a:r>
              <a:rPr lang="en-US" sz="1600" dirty="0">
                <a:solidFill>
                  <a:schemeClr val="bg1"/>
                </a:solidFill>
              </a:rPr>
              <a:t>/ˈ</a:t>
            </a:r>
            <a:r>
              <a:rPr lang="en-US" sz="1600" dirty="0" err="1">
                <a:solidFill>
                  <a:schemeClr val="bg1"/>
                </a:solidFill>
              </a:rPr>
              <a:t>rɛləv</a:t>
            </a:r>
            <a:r>
              <a:rPr lang="en-US" sz="1600" dirty="0">
                <a:solidFill>
                  <a:schemeClr val="bg1"/>
                </a:solidFill>
              </a:rPr>
              <a:t>(ə)</a:t>
            </a:r>
            <a:r>
              <a:rPr lang="en-US" sz="1600" dirty="0" err="1">
                <a:solidFill>
                  <a:schemeClr val="bg1"/>
                </a:solidFill>
              </a:rPr>
              <a:t>nt</a:t>
            </a:r>
            <a:r>
              <a:rPr lang="en-US" sz="1600" dirty="0">
                <a:solidFill>
                  <a:schemeClr val="bg1"/>
                </a:solidFill>
              </a:rPr>
              <a:t>/</a:t>
            </a:r>
          </a:p>
          <a:p>
            <a:pPr algn="ctr">
              <a:lnSpc>
                <a:spcPct val="90000"/>
              </a:lnSpc>
              <a:spcBef>
                <a:spcPts val="1500"/>
              </a:spcBef>
              <a:defRPr sz="2200">
                <a:solidFill>
                  <a:srgbClr val="FFFFFF"/>
                </a:solidFill>
                <a:latin typeface="Avenir Heavy"/>
                <a:ea typeface="Avenir Heavy"/>
                <a:cs typeface="Avenir Heavy"/>
                <a:sym typeface="Avenir Heavy"/>
              </a:defRPr>
            </a:pPr>
            <a:r>
              <a:rPr lang="en-US" sz="2800" dirty="0">
                <a:solidFill>
                  <a:schemeClr val="bg1"/>
                </a:solidFill>
              </a:rPr>
              <a:t>appropriate to the </a:t>
            </a:r>
            <a:r>
              <a:rPr lang="en-US" sz="2800" dirty="0">
                <a:solidFill>
                  <a:srgbClr val="91D0F5"/>
                </a:solidFill>
              </a:rPr>
              <a:t>current</a:t>
            </a:r>
            <a:r>
              <a:rPr lang="en-US" sz="2800" dirty="0">
                <a:solidFill>
                  <a:schemeClr val="bg1"/>
                </a:solidFill>
              </a:rPr>
              <a:t> time, period, or circumstances; of </a:t>
            </a:r>
            <a:r>
              <a:rPr lang="en-US" sz="2800" dirty="0">
                <a:solidFill>
                  <a:srgbClr val="91D0F5"/>
                </a:solidFill>
              </a:rPr>
              <a:t>contemporary</a:t>
            </a:r>
            <a:r>
              <a:rPr lang="en-US" sz="2800" dirty="0">
                <a:solidFill>
                  <a:schemeClr val="bg1"/>
                </a:solidFill>
              </a:rPr>
              <a:t> interest</a:t>
            </a:r>
            <a:endParaRPr lang="en-GB" sz="2800" dirty="0">
              <a:solidFill>
                <a:schemeClr val="bg1"/>
              </a:solidFill>
            </a:endParaRPr>
          </a:p>
        </p:txBody>
      </p:sp>
    </p:spTree>
    <p:extLst>
      <p:ext uri="{BB962C8B-B14F-4D97-AF65-F5344CB8AC3E}">
        <p14:creationId xmlns:p14="http://schemas.microsoft.com/office/powerpoint/2010/main" val="1768981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10;&#10;Description automatically generated">
            <a:extLst>
              <a:ext uri="{FF2B5EF4-FFF2-40B4-BE49-F238E27FC236}">
                <a16:creationId xmlns:a16="http://schemas.microsoft.com/office/drawing/2014/main" id="{480D3E31-0C30-FBAB-F091-F815FF11E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47627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ne of the main purposes of fasting is to wean us from our dependence upon God’s gifts and enable us to become dependent upon God alone”…">
            <a:extLst>
              <a:ext uri="{FF2B5EF4-FFF2-40B4-BE49-F238E27FC236}">
                <a16:creationId xmlns:a16="http://schemas.microsoft.com/office/drawing/2014/main" id="{E1E482C7-DF2D-4219-94AA-24FD4DF527E6}"/>
              </a:ext>
            </a:extLst>
          </p:cNvPr>
          <p:cNvSpPr txBox="1"/>
          <p:nvPr/>
        </p:nvSpPr>
        <p:spPr>
          <a:xfrm>
            <a:off x="719468" y="2101023"/>
            <a:ext cx="10753064" cy="29399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gn="ctr">
              <a:lnSpc>
                <a:spcPct val="90000"/>
              </a:lnSpc>
              <a:spcBef>
                <a:spcPts val="1500"/>
              </a:spcBef>
              <a:defRPr sz="2200">
                <a:solidFill>
                  <a:srgbClr val="FFFFFF"/>
                </a:solidFill>
                <a:latin typeface="Avenir Heavy"/>
                <a:ea typeface="Avenir Heavy"/>
                <a:cs typeface="Avenir Heavy"/>
                <a:sym typeface="Avenir Heavy"/>
              </a:defRPr>
            </a:pPr>
            <a:r>
              <a:rPr lang="en-US" sz="2800" dirty="0">
                <a:solidFill>
                  <a:schemeClr val="bg1"/>
                </a:solidFill>
              </a:rPr>
              <a:t>For our purpose, relevance is </a:t>
            </a:r>
            <a:r>
              <a:rPr lang="en-US" sz="2800" dirty="0">
                <a:solidFill>
                  <a:srgbClr val="91D0F5"/>
                </a:solidFill>
              </a:rPr>
              <a:t>an appeal to the lust of the flesh</a:t>
            </a:r>
            <a:r>
              <a:rPr lang="en-US" sz="2800" dirty="0">
                <a:solidFill>
                  <a:schemeClr val="bg1"/>
                </a:solidFill>
              </a:rPr>
              <a:t>.</a:t>
            </a:r>
            <a:br>
              <a:rPr lang="en-US" sz="2800" dirty="0">
                <a:solidFill>
                  <a:schemeClr val="bg1"/>
                </a:solidFill>
              </a:rPr>
            </a:br>
            <a:r>
              <a:rPr lang="en-US" sz="2800" dirty="0">
                <a:solidFill>
                  <a:schemeClr val="bg1"/>
                </a:solidFill>
              </a:rPr>
              <a:t>It is </a:t>
            </a:r>
            <a:r>
              <a:rPr lang="en-US" sz="2800" dirty="0">
                <a:solidFill>
                  <a:srgbClr val="91D0F5"/>
                </a:solidFill>
              </a:rPr>
              <a:t>a temptation to miracle-mongering</a:t>
            </a:r>
            <a:r>
              <a:rPr lang="en-US" sz="2800" dirty="0">
                <a:solidFill>
                  <a:schemeClr val="bg1"/>
                </a:solidFill>
              </a:rPr>
              <a:t>, to </a:t>
            </a:r>
            <a:r>
              <a:rPr lang="en-US" sz="2800" dirty="0">
                <a:solidFill>
                  <a:srgbClr val="91D0F5"/>
                </a:solidFill>
              </a:rPr>
              <a:t>living by sight </a:t>
            </a:r>
            <a:r>
              <a:rPr lang="en-US" sz="2800" dirty="0">
                <a:solidFill>
                  <a:schemeClr val="bg1"/>
                </a:solidFill>
              </a:rPr>
              <a:t>rather than by faith, to </a:t>
            </a:r>
            <a:r>
              <a:rPr lang="en-US" sz="2800" dirty="0">
                <a:solidFill>
                  <a:srgbClr val="91D0F5"/>
                </a:solidFill>
              </a:rPr>
              <a:t>having “faith” in creation </a:t>
            </a:r>
            <a:r>
              <a:rPr lang="en-US" sz="2800" dirty="0">
                <a:solidFill>
                  <a:schemeClr val="bg1"/>
                </a:solidFill>
              </a:rPr>
              <a:t>rather than in the Creator</a:t>
            </a:r>
            <a:endParaRPr lang="en-GB" sz="2800" dirty="0">
              <a:solidFill>
                <a:schemeClr val="bg1"/>
              </a:solidFill>
            </a:endParaRPr>
          </a:p>
        </p:txBody>
      </p:sp>
    </p:spTree>
    <p:extLst>
      <p:ext uri="{BB962C8B-B14F-4D97-AF65-F5344CB8AC3E}">
        <p14:creationId xmlns:p14="http://schemas.microsoft.com/office/powerpoint/2010/main" val="7360017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Do you see “relevance” in this place?</a:t>
            </a:r>
            <a:endParaRPr sz="6600" dirty="0">
              <a:solidFill>
                <a:schemeClr val="bg1"/>
              </a:solidFill>
            </a:endParaRPr>
          </a:p>
        </p:txBody>
      </p:sp>
    </p:spTree>
    <p:extLst>
      <p:ext uri="{BB962C8B-B14F-4D97-AF65-F5344CB8AC3E}">
        <p14:creationId xmlns:p14="http://schemas.microsoft.com/office/powerpoint/2010/main" val="2071455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chemeClr val="bg1"/>
                </a:solidFill>
              </a:rPr>
              <a:t>How do you not live by bread </a:t>
            </a:r>
            <a:r>
              <a:rPr lang="en-AU" sz="6600" i="1" dirty="0">
                <a:solidFill>
                  <a:schemeClr val="bg1"/>
                </a:solidFill>
              </a:rPr>
              <a:t>alone</a:t>
            </a:r>
            <a:r>
              <a:rPr lang="en-AU" sz="6600" dirty="0">
                <a:solidFill>
                  <a:schemeClr val="bg1"/>
                </a:solidFill>
              </a:rPr>
              <a:t>?</a:t>
            </a:r>
            <a:endParaRPr sz="6600" dirty="0">
              <a:solidFill>
                <a:schemeClr val="bg1"/>
              </a:solidFill>
            </a:endParaRPr>
          </a:p>
        </p:txBody>
      </p:sp>
    </p:spTree>
    <p:extLst>
      <p:ext uri="{BB962C8B-B14F-4D97-AF65-F5344CB8AC3E}">
        <p14:creationId xmlns:p14="http://schemas.microsoft.com/office/powerpoint/2010/main" val="1689149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rgbClr val="F28EC9"/>
                </a:solidFill>
              </a:rPr>
              <a:t>Bringing eternity into the ordinary.</a:t>
            </a:r>
            <a:endParaRPr sz="6600" dirty="0">
              <a:solidFill>
                <a:srgbClr val="F28EC9"/>
              </a:solidFill>
            </a:endParaRPr>
          </a:p>
        </p:txBody>
      </p:sp>
    </p:spTree>
    <p:extLst>
      <p:ext uri="{BB962C8B-B14F-4D97-AF65-F5344CB8AC3E}">
        <p14:creationId xmlns:p14="http://schemas.microsoft.com/office/powerpoint/2010/main" val="27607226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A15946-BBC5-55FF-3F0C-0D37CC7E6D42}"/>
              </a:ext>
            </a:extLst>
          </p:cNvPr>
          <p:cNvGrpSpPr/>
          <p:nvPr/>
        </p:nvGrpSpPr>
        <p:grpSpPr>
          <a:xfrm>
            <a:off x="624664" y="1464695"/>
            <a:ext cx="10942671" cy="3928609"/>
            <a:chOff x="922899" y="1819048"/>
            <a:chExt cx="10942671" cy="392860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654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rgbClr val="91D0F5"/>
                  </a:solidFill>
                </a:rPr>
                <a:t>Matthew 4:4</a:t>
              </a:r>
              <a:endParaRPr dirty="0">
                <a:solidFill>
                  <a:srgbClr val="91D0F5"/>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906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Avenir Heavy"/>
                  <a:sym typeface="Avenir Heavy"/>
                </a:rPr>
                <a:t>Jesus answered, “It is written: ‘Man shall not live on bread alone, but on every word that comes from the mouth of God.’”</a:t>
              </a:r>
            </a:p>
          </p:txBody>
        </p:sp>
      </p:grpSp>
    </p:spTree>
    <p:extLst>
      <p:ext uri="{BB962C8B-B14F-4D97-AF65-F5344CB8AC3E}">
        <p14:creationId xmlns:p14="http://schemas.microsoft.com/office/powerpoint/2010/main" val="2467778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rgbClr val="F28EC9"/>
                </a:solidFill>
              </a:rPr>
              <a:t>Prioritising the will of God over the needs of people.</a:t>
            </a:r>
            <a:endParaRPr sz="6600" dirty="0">
              <a:solidFill>
                <a:srgbClr val="F28EC9"/>
              </a:solidFill>
            </a:endParaRPr>
          </a:p>
        </p:txBody>
      </p:sp>
    </p:spTree>
    <p:extLst>
      <p:ext uri="{BB962C8B-B14F-4D97-AF65-F5344CB8AC3E}">
        <p14:creationId xmlns:p14="http://schemas.microsoft.com/office/powerpoint/2010/main" val="20831140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rgbClr val="91D0F5"/>
                </a:solidFill>
              </a:rPr>
              <a:t>John 4:31-34</a:t>
            </a:r>
            <a:endParaRPr dirty="0">
              <a:solidFill>
                <a:srgbClr val="91D0F5"/>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4"/>
            <a:ext cx="10693358" cy="230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schemeClr val="bg1"/>
                </a:solidFill>
                <a:effectLst/>
                <a:uLnTx/>
                <a:uFillTx/>
                <a:latin typeface="Avenir Heavy"/>
                <a:sym typeface="Avenir Heavy"/>
              </a:rPr>
              <a:t>Meanwhile his disciples urged him, “Rabbi, eat something.” </a:t>
            </a:r>
            <a:r>
              <a:rPr kumimoji="0" lang="en-US" sz="3200" b="0" i="0" u="none" strike="noStrike" kern="1200" cap="none" spc="0" normalizeH="0" baseline="30000" noProof="0" dirty="0">
                <a:ln>
                  <a:noFill/>
                </a:ln>
                <a:solidFill>
                  <a:schemeClr val="bg1"/>
                </a:solidFill>
                <a:effectLst/>
                <a:uLnTx/>
                <a:uFillTx/>
                <a:latin typeface="Avenir Heavy"/>
                <a:sym typeface="Avenir Heavy"/>
              </a:rPr>
              <a:t>32</a:t>
            </a:r>
            <a:r>
              <a:rPr kumimoji="0" lang="en-US" sz="3200" b="0" i="0" u="none" strike="noStrike" kern="1200" cap="none" spc="0" normalizeH="0" baseline="0" noProof="0" dirty="0">
                <a:ln>
                  <a:noFill/>
                </a:ln>
                <a:solidFill>
                  <a:schemeClr val="bg1"/>
                </a:solidFill>
                <a:effectLst/>
                <a:uLnTx/>
                <a:uFillTx/>
                <a:latin typeface="Avenir Heavy"/>
                <a:sym typeface="Avenir Heavy"/>
              </a:rPr>
              <a:t>But he said to them, “I have food to eat that you know nothing about.” </a:t>
            </a:r>
            <a:r>
              <a:rPr kumimoji="0" lang="en-US" sz="3200" b="0" i="0" u="none" strike="noStrike" kern="1200" cap="none" spc="0" normalizeH="0" baseline="30000" noProof="0" dirty="0">
                <a:ln>
                  <a:noFill/>
                </a:ln>
                <a:solidFill>
                  <a:schemeClr val="bg1"/>
                </a:solidFill>
                <a:effectLst/>
                <a:uLnTx/>
                <a:uFillTx/>
                <a:latin typeface="Avenir Heavy"/>
                <a:sym typeface="Avenir Heavy"/>
              </a:rPr>
              <a:t>33</a:t>
            </a:r>
            <a:r>
              <a:rPr kumimoji="0" lang="en-US" sz="3200" b="0" i="0" u="none" strike="noStrike" kern="1200" cap="none" spc="0" normalizeH="0" baseline="0" noProof="0" dirty="0">
                <a:ln>
                  <a:noFill/>
                </a:ln>
                <a:solidFill>
                  <a:schemeClr val="bg1"/>
                </a:solidFill>
                <a:effectLst/>
                <a:uLnTx/>
                <a:uFillTx/>
                <a:latin typeface="Avenir Heavy"/>
                <a:sym typeface="Avenir Heavy"/>
              </a:rPr>
              <a:t>Then his disciples said to each other, “Could someone have brought him food?” </a:t>
            </a:r>
            <a:r>
              <a:rPr kumimoji="0" lang="en-US" sz="3200" b="0" i="0" u="none" strike="noStrike" kern="1200" cap="none" spc="0" normalizeH="0" baseline="30000" noProof="0" dirty="0">
                <a:ln>
                  <a:noFill/>
                </a:ln>
                <a:solidFill>
                  <a:schemeClr val="bg1"/>
                </a:solidFill>
                <a:effectLst/>
                <a:uLnTx/>
                <a:uFillTx/>
                <a:latin typeface="Avenir Heavy"/>
                <a:sym typeface="Avenir Heavy"/>
              </a:rPr>
              <a:t>34</a:t>
            </a:r>
            <a:r>
              <a:rPr kumimoji="0" lang="en-US" sz="3200" b="0" i="0" u="none" strike="noStrike" kern="1200" cap="none" spc="0" normalizeH="0" baseline="0" noProof="0" dirty="0">
                <a:ln>
                  <a:noFill/>
                </a:ln>
                <a:solidFill>
                  <a:srgbClr val="91D0F5"/>
                </a:solidFill>
                <a:effectLst/>
                <a:uLnTx/>
                <a:uFillTx/>
                <a:latin typeface="Avenir Heavy"/>
                <a:sym typeface="Avenir Heavy"/>
              </a:rPr>
              <a:t>“My food,” </a:t>
            </a:r>
            <a:r>
              <a:rPr kumimoji="0" lang="en-US" sz="3200" b="0" i="0" u="none" strike="noStrike" kern="1200" cap="none" spc="0" normalizeH="0" baseline="0" noProof="0" dirty="0">
                <a:ln>
                  <a:noFill/>
                </a:ln>
                <a:solidFill>
                  <a:schemeClr val="bg1"/>
                </a:solidFill>
                <a:effectLst/>
                <a:uLnTx/>
                <a:uFillTx/>
                <a:latin typeface="Avenir Heavy"/>
                <a:sym typeface="Avenir Heavy"/>
              </a:rPr>
              <a:t>said Jesus, </a:t>
            </a:r>
            <a:r>
              <a:rPr kumimoji="0" lang="en-US" sz="3200" b="0" i="0" u="none" strike="noStrike" kern="1200" cap="none" spc="0" normalizeH="0" baseline="0" noProof="0" dirty="0">
                <a:ln>
                  <a:noFill/>
                </a:ln>
                <a:solidFill>
                  <a:srgbClr val="91D0F5"/>
                </a:solidFill>
                <a:effectLst/>
                <a:uLnTx/>
                <a:uFillTx/>
                <a:latin typeface="Avenir Heavy"/>
                <a:sym typeface="Avenir Heavy"/>
              </a:rPr>
              <a:t>“is to do the will of him who sent me and to finish his work.”</a:t>
            </a:r>
          </a:p>
        </p:txBody>
      </p:sp>
    </p:spTree>
    <p:extLst>
      <p:ext uri="{BB962C8B-B14F-4D97-AF65-F5344CB8AC3E}">
        <p14:creationId xmlns:p14="http://schemas.microsoft.com/office/powerpoint/2010/main" val="526573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rgbClr val="F28EC9"/>
                </a:solidFill>
              </a:rPr>
              <a:t>Hearts changed through disciplines, not miracles.</a:t>
            </a:r>
            <a:endParaRPr sz="6600" dirty="0">
              <a:solidFill>
                <a:srgbClr val="F28EC9"/>
              </a:solidFill>
            </a:endParaRPr>
          </a:p>
        </p:txBody>
      </p:sp>
    </p:spTree>
    <p:extLst>
      <p:ext uri="{BB962C8B-B14F-4D97-AF65-F5344CB8AC3E}">
        <p14:creationId xmlns:p14="http://schemas.microsoft.com/office/powerpoint/2010/main" val="2854460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UR FOCUS IS…">
            <a:extLst>
              <a:ext uri="{FF2B5EF4-FFF2-40B4-BE49-F238E27FC236}">
                <a16:creationId xmlns:a16="http://schemas.microsoft.com/office/drawing/2014/main" id="{08B0A607-2779-4858-BC12-A0D75E30AA4E}"/>
              </a:ext>
            </a:extLst>
          </p:cNvPr>
          <p:cNvSpPr txBox="1">
            <a:spLocks noGrp="1"/>
          </p:cNvSpPr>
          <p:nvPr>
            <p:ph type="title" idx="4294967295"/>
          </p:nvPr>
        </p:nvSpPr>
        <p:spPr>
          <a:xfrm>
            <a:off x="1546811" y="1516356"/>
            <a:ext cx="9098378" cy="3825288"/>
          </a:xfrm>
          <a:prstGeom prst="rect">
            <a:avLst/>
          </a:prstGeom>
        </p:spPr>
        <p:txBody>
          <a:bodyPr lIns="127000" tIns="127000" rIns="127000" bIns="127000">
            <a:noAutofit/>
          </a:bodyPr>
          <a:lstStyle/>
          <a:p>
            <a:pPr lvl="2" algn="ctr">
              <a:defRPr sz="5000" spc="500">
                <a:solidFill>
                  <a:srgbClr val="FFFFFF"/>
                </a:solidFill>
                <a:latin typeface="Avenir Heavy"/>
                <a:ea typeface="Avenir Heavy"/>
                <a:cs typeface="Avenir Heavy"/>
                <a:sym typeface="Avenir Heavy"/>
              </a:defRPr>
            </a:pPr>
            <a:r>
              <a:rPr lang="en-AU" sz="6600" dirty="0">
                <a:solidFill>
                  <a:srgbClr val="F28EC9"/>
                </a:solidFill>
              </a:rPr>
              <a:t>Conclusion: </a:t>
            </a:r>
            <a:r>
              <a:rPr lang="en-AU" sz="6600" dirty="0">
                <a:solidFill>
                  <a:schemeClr val="bg1"/>
                </a:solidFill>
              </a:rPr>
              <a:t>You are sons and daughters of God.</a:t>
            </a:r>
            <a:endParaRPr sz="6600" dirty="0">
              <a:solidFill>
                <a:schemeClr val="bg1"/>
              </a:solidFill>
            </a:endParaRPr>
          </a:p>
        </p:txBody>
      </p:sp>
    </p:spTree>
    <p:extLst>
      <p:ext uri="{BB962C8B-B14F-4D97-AF65-F5344CB8AC3E}">
        <p14:creationId xmlns:p14="http://schemas.microsoft.com/office/powerpoint/2010/main" val="21984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Then Jesus was led by the Spirit into the wilderness to be tempted  by the devil. </a:t>
            </a:r>
            <a:r>
              <a:rPr lang="en-US" sz="3200" baseline="30000" dirty="0">
                <a:solidFill>
                  <a:schemeClr val="bg1"/>
                </a:solidFill>
              </a:rPr>
              <a:t>2</a:t>
            </a:r>
            <a:r>
              <a:rPr lang="en-US" sz="3200" dirty="0">
                <a:solidFill>
                  <a:schemeClr val="bg1"/>
                </a:solidFill>
              </a:rPr>
              <a:t>After fasting forty days and forty nights, he was hungry. </a:t>
            </a:r>
            <a:r>
              <a:rPr lang="en-US" sz="3200" baseline="30000" dirty="0">
                <a:solidFill>
                  <a:schemeClr val="bg1"/>
                </a:solidFill>
              </a:rPr>
              <a:t>3</a:t>
            </a:r>
            <a:r>
              <a:rPr lang="en-US" sz="3200" dirty="0">
                <a:solidFill>
                  <a:schemeClr val="bg1"/>
                </a:solidFill>
              </a:rPr>
              <a:t>The tempter came to him and said, “If you are the Son of God, tell these stones to become bread.”</a:t>
            </a:r>
          </a:p>
        </p:txBody>
      </p:sp>
    </p:spTree>
    <p:extLst>
      <p:ext uri="{BB962C8B-B14F-4D97-AF65-F5344CB8AC3E}">
        <p14:creationId xmlns:p14="http://schemas.microsoft.com/office/powerpoint/2010/main" val="4133577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4</a:t>
            </a:r>
            <a:r>
              <a:rPr kumimoji="0" lang="en-US" sz="3200" b="0" i="0" u="none" strike="noStrike" kern="1200" cap="none" spc="0" normalizeH="0" baseline="0" noProof="0" dirty="0">
                <a:ln>
                  <a:noFill/>
                </a:ln>
                <a:solidFill>
                  <a:prstClr val="white"/>
                </a:solidFill>
                <a:effectLst/>
                <a:uLnTx/>
                <a:uFillTx/>
                <a:latin typeface="Avenir Heavy"/>
                <a:sym typeface="Avenir Heavy"/>
              </a:rPr>
              <a:t>Jesus answered, “It is written: ‘Man shall not live on bread alone, but on every word that comes from the mouth of God.’”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5</a:t>
            </a:r>
            <a:r>
              <a:rPr kumimoji="0" lang="en-US" sz="3200" b="0" i="0" u="none" strike="noStrike" kern="1200" cap="none" spc="0" normalizeH="0" baseline="0" noProof="0" dirty="0">
                <a:ln>
                  <a:noFill/>
                </a:ln>
                <a:solidFill>
                  <a:prstClr val="white"/>
                </a:solidFill>
                <a:effectLst/>
                <a:uLnTx/>
                <a:uFillTx/>
                <a:latin typeface="Avenir Heavy"/>
                <a:sym typeface="Avenir Heavy"/>
              </a:rPr>
              <a:t>Then the devil took him to the holy city and had him stand on the highest point of the temple. </a:t>
            </a:r>
            <a:r>
              <a:rPr kumimoji="0" lang="en-US" sz="3200" b="0" i="0" u="none" strike="noStrike" kern="1200" cap="none" spc="0" normalizeH="0" baseline="30000" noProof="0" dirty="0">
                <a:ln>
                  <a:noFill/>
                </a:ln>
                <a:solidFill>
                  <a:prstClr val="white"/>
                </a:solidFill>
                <a:effectLst/>
                <a:uLnTx/>
                <a:uFillTx/>
                <a:latin typeface="Avenir Heavy"/>
                <a:sym typeface="Avenir Heavy"/>
              </a:rPr>
              <a:t>6</a:t>
            </a:r>
            <a:r>
              <a:rPr kumimoji="0" lang="en-US" sz="3200" b="0" i="0" u="none" strike="noStrike" kern="1200" cap="none" spc="0" normalizeH="0" baseline="0" noProof="0" dirty="0">
                <a:ln>
                  <a:noFill/>
                </a:ln>
                <a:solidFill>
                  <a:prstClr val="white"/>
                </a:solidFill>
                <a:effectLst/>
                <a:uLnTx/>
                <a:uFillTx/>
                <a:latin typeface="Avenir Heavy"/>
                <a:sym typeface="Avenir Heavy"/>
              </a:rPr>
              <a:t>“If you are the Son of God,” he said, “throw yourself down. For it is written:</a:t>
            </a:r>
          </a:p>
        </p:txBody>
      </p:sp>
    </p:spTree>
    <p:extLst>
      <p:ext uri="{BB962C8B-B14F-4D97-AF65-F5344CB8AC3E}">
        <p14:creationId xmlns:p14="http://schemas.microsoft.com/office/powerpoint/2010/main" val="2437147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Avenir Heavy"/>
                <a:sym typeface="Avenir Heavy"/>
              </a:rPr>
              <a:t>“ ‘He will command his angels concerning you,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Avenir Heavy"/>
                <a:sym typeface="Avenir Heavy"/>
              </a:rPr>
              <a:t>         and they will lift you up in their hands,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0" noProof="0" dirty="0">
                <a:ln>
                  <a:noFill/>
                </a:ln>
                <a:solidFill>
                  <a:prstClr val="white"/>
                </a:solidFill>
                <a:effectLst/>
                <a:uLnTx/>
                <a:uFillTx/>
                <a:latin typeface="Avenir Heavy"/>
                <a:sym typeface="Avenir Heavy"/>
              </a:rPr>
              <a:t>         so that you will not strike your foot against a stone.’”</a:t>
            </a:r>
          </a:p>
        </p:txBody>
      </p:sp>
    </p:spTree>
    <p:extLst>
      <p:ext uri="{BB962C8B-B14F-4D97-AF65-F5344CB8AC3E}">
        <p14:creationId xmlns:p14="http://schemas.microsoft.com/office/powerpoint/2010/main" val="360521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7</a:t>
            </a:r>
            <a:r>
              <a:rPr kumimoji="0" lang="en-US" sz="3200" b="0" i="0" u="none" strike="noStrike" kern="1200" cap="none" spc="0" normalizeH="0" baseline="0" noProof="0" dirty="0">
                <a:ln>
                  <a:noFill/>
                </a:ln>
                <a:solidFill>
                  <a:prstClr val="white"/>
                </a:solidFill>
                <a:effectLst/>
                <a:uLnTx/>
                <a:uFillTx/>
                <a:latin typeface="Avenir Heavy"/>
                <a:sym typeface="Avenir Heavy"/>
              </a:rPr>
              <a:t>Jesus answered him, “It is also written: ‘Do not put the Lord your God to the test.’”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8</a:t>
            </a:r>
            <a:r>
              <a:rPr kumimoji="0" lang="en-US" sz="3200" b="0" i="0" u="none" strike="noStrike" kern="1200" cap="none" spc="0" normalizeH="0" baseline="0" noProof="0" dirty="0">
                <a:ln>
                  <a:noFill/>
                </a:ln>
                <a:solidFill>
                  <a:prstClr val="white"/>
                </a:solidFill>
                <a:effectLst/>
                <a:uLnTx/>
                <a:uFillTx/>
                <a:latin typeface="Avenir Heavy"/>
                <a:sym typeface="Avenir Heavy"/>
              </a:rPr>
              <a:t>Again, the devil took him to a very high mountain and showed him all the kingdoms of the world and their splendor. </a:t>
            </a:r>
            <a:r>
              <a:rPr kumimoji="0" lang="en-US" sz="3200" b="0" i="0" u="none" strike="noStrike" kern="1200" cap="none" spc="0" normalizeH="0" baseline="30000" noProof="0" dirty="0">
                <a:ln>
                  <a:noFill/>
                </a:ln>
                <a:solidFill>
                  <a:prstClr val="white"/>
                </a:solidFill>
                <a:effectLst/>
                <a:uLnTx/>
                <a:uFillTx/>
                <a:latin typeface="Avenir Heavy"/>
                <a:sym typeface="Avenir Heavy"/>
              </a:rPr>
              <a:t>9</a:t>
            </a:r>
            <a:r>
              <a:rPr kumimoji="0" lang="en-US" sz="3200" b="0" i="0" u="none" strike="noStrike" kern="1200" cap="none" spc="0" normalizeH="0" baseline="0" noProof="0" dirty="0">
                <a:ln>
                  <a:noFill/>
                </a:ln>
                <a:solidFill>
                  <a:prstClr val="white"/>
                </a:solidFill>
                <a:effectLst/>
                <a:uLnTx/>
                <a:uFillTx/>
                <a:latin typeface="Avenir Heavy"/>
                <a:sym typeface="Avenir Heavy"/>
              </a:rPr>
              <a:t>“All this I will give you,” he said, “if you will bow down and worship me.”</a:t>
            </a:r>
          </a:p>
        </p:txBody>
      </p:sp>
    </p:spTree>
    <p:extLst>
      <p:ext uri="{BB962C8B-B14F-4D97-AF65-F5344CB8AC3E}">
        <p14:creationId xmlns:p14="http://schemas.microsoft.com/office/powerpoint/2010/main" val="1331175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10184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4:1-11</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0331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10</a:t>
            </a:r>
            <a:r>
              <a:rPr kumimoji="0" lang="en-US" sz="3200" b="0" i="0" u="none" strike="noStrike" kern="1200" cap="none" spc="0" normalizeH="0" baseline="0" noProof="0" dirty="0">
                <a:ln>
                  <a:noFill/>
                </a:ln>
                <a:solidFill>
                  <a:prstClr val="white"/>
                </a:solidFill>
                <a:effectLst/>
                <a:uLnTx/>
                <a:uFillTx/>
                <a:latin typeface="Avenir Heavy"/>
                <a:sym typeface="Avenir Heavy"/>
              </a:rPr>
              <a:t>Jesus said to him, “Away from me, Satan! For it is written: ‘Worship the Lord your God, and serve him only.’” </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11</a:t>
            </a:r>
            <a:r>
              <a:rPr kumimoji="0" lang="en-US" sz="3200" b="0" i="0" u="none" strike="noStrike" kern="1200" cap="none" spc="0" normalizeH="0" baseline="0" noProof="0" dirty="0">
                <a:ln>
                  <a:noFill/>
                </a:ln>
                <a:solidFill>
                  <a:prstClr val="white"/>
                </a:solidFill>
                <a:effectLst/>
                <a:uLnTx/>
                <a:uFillTx/>
                <a:latin typeface="Avenir Heavy"/>
                <a:sym typeface="Avenir Heavy"/>
              </a:rPr>
              <a:t>Then the devil left him, and angels came and attended him.</a:t>
            </a:r>
          </a:p>
        </p:txBody>
      </p:sp>
    </p:spTree>
    <p:extLst>
      <p:ext uri="{BB962C8B-B14F-4D97-AF65-F5344CB8AC3E}">
        <p14:creationId xmlns:p14="http://schemas.microsoft.com/office/powerpoint/2010/main" val="120649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A15946-BBC5-55FF-3F0C-0D37CC7E6D42}"/>
              </a:ext>
            </a:extLst>
          </p:cNvPr>
          <p:cNvGrpSpPr/>
          <p:nvPr/>
        </p:nvGrpSpPr>
        <p:grpSpPr>
          <a:xfrm>
            <a:off x="624664" y="1464695"/>
            <a:ext cx="10942671" cy="3928609"/>
            <a:chOff x="922899" y="1819048"/>
            <a:chExt cx="10942671" cy="3928609"/>
          </a:xfrm>
        </p:grpSpPr>
        <p:sp>
          <p:nvSpPr>
            <p:cNvPr id="8" name="MATTHEW 3:16-17 (ESV)">
              <a:extLst>
                <a:ext uri="{FF2B5EF4-FFF2-40B4-BE49-F238E27FC236}">
                  <a16:creationId xmlns:a16="http://schemas.microsoft.com/office/drawing/2014/main" id="{8A7269FA-25E4-47F6-BC92-8B2A2B2A8BEC}"/>
                </a:ext>
              </a:extLst>
            </p:cNvPr>
            <p:cNvSpPr txBox="1"/>
            <p:nvPr/>
          </p:nvSpPr>
          <p:spPr>
            <a:xfrm>
              <a:off x="922899" y="1819048"/>
              <a:ext cx="8015751" cy="6541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defRPr sz="4500" spc="450">
                  <a:solidFill>
                    <a:srgbClr val="FFFFFF"/>
                  </a:solidFill>
                  <a:latin typeface="Avenir Heavy"/>
                  <a:ea typeface="Avenir Heavy"/>
                  <a:cs typeface="Avenir Heavy"/>
                  <a:sym typeface="Avenir Heavy"/>
                </a:defRPr>
              </a:pPr>
              <a:r>
                <a:rPr lang="en-AU" dirty="0">
                  <a:solidFill>
                    <a:schemeClr val="bg1"/>
                  </a:solidFill>
                </a:rPr>
                <a:t>Matthew 4:1-4</a:t>
              </a:r>
              <a:endParaRPr dirty="0">
                <a:solidFill>
                  <a:schemeClr val="bg1"/>
                </a:solidFill>
              </a:endParaRPr>
            </a:p>
          </p:txBody>
        </p:sp>
        <p:sp>
          <p:nvSpPr>
            <p:cNvPr id="9" name="And when Jesus was baptized, immediately he went up from the water, and behold, the heavens were opened to him, and he saw the Spirit of God descending like a dove and coming to rest on him; and behold, a voice from heaven said, “This is my beloved Son, ">
              <a:extLst>
                <a:ext uri="{FF2B5EF4-FFF2-40B4-BE49-F238E27FC236}">
                  <a16:creationId xmlns:a16="http://schemas.microsoft.com/office/drawing/2014/main" id="{B9777D2C-E3F3-4AEE-A6DD-918792BA796A}"/>
                </a:ext>
              </a:extLst>
            </p:cNvPr>
            <p:cNvSpPr txBox="1"/>
            <p:nvPr/>
          </p:nvSpPr>
          <p:spPr>
            <a:xfrm>
              <a:off x="1172212" y="2841625"/>
              <a:ext cx="10693358" cy="29060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a:lnSpc>
                  <a:spcPct val="90000"/>
                </a:lnSpc>
                <a:spcBef>
                  <a:spcPts val="1500"/>
                </a:spcBef>
                <a:defRPr sz="2200">
                  <a:solidFill>
                    <a:srgbClr val="FFFFFF"/>
                  </a:solidFill>
                  <a:latin typeface="Avenir Heavy"/>
                  <a:ea typeface="Avenir Heavy"/>
                  <a:cs typeface="Avenir Heavy"/>
                  <a:sym typeface="Avenir Heavy"/>
                </a:defRPr>
              </a:pPr>
              <a:r>
                <a:rPr lang="en-US" sz="3200" dirty="0">
                  <a:solidFill>
                    <a:schemeClr val="bg1"/>
                  </a:solidFill>
                </a:rPr>
                <a:t>Then Jesus was </a:t>
              </a:r>
              <a:r>
                <a:rPr lang="en-US" sz="3200" dirty="0">
                  <a:solidFill>
                    <a:srgbClr val="91D0F5"/>
                  </a:solidFill>
                </a:rPr>
                <a:t>led</a:t>
              </a:r>
              <a:r>
                <a:rPr lang="en-US" sz="3200" dirty="0">
                  <a:solidFill>
                    <a:schemeClr val="bg1"/>
                  </a:solidFill>
                </a:rPr>
                <a:t> by the Spirit into the </a:t>
              </a:r>
              <a:r>
                <a:rPr lang="en-US" sz="3200" dirty="0">
                  <a:solidFill>
                    <a:srgbClr val="91D0F5"/>
                  </a:solidFill>
                </a:rPr>
                <a:t>wilderness</a:t>
              </a:r>
              <a:r>
                <a:rPr lang="en-US" sz="3200" dirty="0">
                  <a:solidFill>
                    <a:schemeClr val="bg1"/>
                  </a:solidFill>
                </a:rPr>
                <a:t> to be </a:t>
              </a:r>
              <a:r>
                <a:rPr lang="en-US" sz="3200" dirty="0">
                  <a:solidFill>
                    <a:srgbClr val="91D0F5"/>
                  </a:solidFill>
                </a:rPr>
                <a:t>tempted</a:t>
              </a:r>
              <a:r>
                <a:rPr lang="en-US" sz="3200" dirty="0">
                  <a:solidFill>
                    <a:schemeClr val="bg1"/>
                  </a:solidFill>
                </a:rPr>
                <a:t>  by the devil. </a:t>
              </a:r>
              <a:r>
                <a:rPr lang="en-US" sz="3200" baseline="30000" dirty="0">
                  <a:solidFill>
                    <a:schemeClr val="bg1"/>
                  </a:solidFill>
                </a:rPr>
                <a:t>2</a:t>
              </a:r>
              <a:r>
                <a:rPr lang="en-US" sz="3200" dirty="0">
                  <a:solidFill>
                    <a:schemeClr val="bg1"/>
                  </a:solidFill>
                </a:rPr>
                <a:t>After fasting </a:t>
              </a:r>
              <a:r>
                <a:rPr lang="en-US" sz="3200" dirty="0">
                  <a:solidFill>
                    <a:srgbClr val="91D0F5"/>
                  </a:solidFill>
                </a:rPr>
                <a:t>forty</a:t>
              </a:r>
              <a:r>
                <a:rPr lang="en-US" sz="3200" dirty="0">
                  <a:solidFill>
                    <a:schemeClr val="bg1"/>
                  </a:solidFill>
                </a:rPr>
                <a:t> days and forty nights, he was </a:t>
              </a:r>
              <a:r>
                <a:rPr lang="en-US" sz="3200" dirty="0">
                  <a:solidFill>
                    <a:srgbClr val="91D0F5"/>
                  </a:solidFill>
                </a:rPr>
                <a:t>hungry</a:t>
              </a:r>
              <a:r>
                <a:rPr lang="en-US" sz="3200" dirty="0">
                  <a:solidFill>
                    <a:schemeClr val="bg1"/>
                  </a:solidFill>
                </a:rPr>
                <a:t>. </a:t>
              </a:r>
              <a:r>
                <a:rPr lang="en-US" sz="3200" baseline="30000" dirty="0">
                  <a:solidFill>
                    <a:schemeClr val="bg1"/>
                  </a:solidFill>
                </a:rPr>
                <a:t>3</a:t>
              </a:r>
              <a:r>
                <a:rPr lang="en-US" sz="3200" dirty="0">
                  <a:solidFill>
                    <a:schemeClr val="bg1"/>
                  </a:solidFill>
                </a:rPr>
                <a:t>The tempter came to him and said, “If you are the Son of God, tell these stones to become </a:t>
              </a:r>
              <a:r>
                <a:rPr lang="en-US" sz="3200" dirty="0">
                  <a:solidFill>
                    <a:srgbClr val="91D0F5"/>
                  </a:solidFill>
                </a:rPr>
                <a:t>bread</a:t>
              </a:r>
              <a:r>
                <a:rPr lang="en-US" sz="3200" dirty="0">
                  <a:solidFill>
                    <a:schemeClr val="bg1"/>
                  </a:solidFill>
                </a:rPr>
                <a:t>.”</a:t>
              </a:r>
            </a:p>
            <a:p>
              <a:pPr marL="0" marR="0" lvl="0" indent="0" algn="l" defTabSz="914400" rtl="0" eaLnBrk="1" fontAlgn="auto" latinLnBrk="0" hangingPunct="1">
                <a:lnSpc>
                  <a:spcPct val="90000"/>
                </a:lnSpc>
                <a:spcBef>
                  <a:spcPts val="1500"/>
                </a:spcBef>
                <a:spcAft>
                  <a:spcPts val="0"/>
                </a:spcAft>
                <a:buClrTx/>
                <a:buSzTx/>
                <a:buFontTx/>
                <a:buNone/>
                <a:tabLst/>
                <a:defRPr sz="2200">
                  <a:solidFill>
                    <a:srgbClr val="FFFFFF"/>
                  </a:solidFill>
                  <a:latin typeface="Avenir Heavy"/>
                  <a:ea typeface="Avenir Heavy"/>
                  <a:cs typeface="Avenir Heavy"/>
                  <a:sym typeface="Avenir Heavy"/>
                </a:defRPr>
              </a:pPr>
              <a:r>
                <a:rPr kumimoji="0" lang="en-US" sz="3200" b="0" i="0" u="none" strike="noStrike" kern="1200" cap="none" spc="0" normalizeH="0" baseline="30000" noProof="0" dirty="0">
                  <a:ln>
                    <a:noFill/>
                  </a:ln>
                  <a:solidFill>
                    <a:prstClr val="white"/>
                  </a:solidFill>
                  <a:effectLst/>
                  <a:uLnTx/>
                  <a:uFillTx/>
                  <a:latin typeface="Avenir Heavy"/>
                  <a:sym typeface="Avenir Heavy"/>
                </a:rPr>
                <a:t>4</a:t>
              </a:r>
              <a:r>
                <a:rPr kumimoji="0" lang="en-US" sz="3200" b="0" i="0" u="none" strike="noStrike" kern="1200" cap="none" spc="0" normalizeH="0" baseline="0" noProof="0" dirty="0">
                  <a:ln>
                    <a:noFill/>
                  </a:ln>
                  <a:solidFill>
                    <a:prstClr val="white"/>
                  </a:solidFill>
                  <a:effectLst/>
                  <a:uLnTx/>
                  <a:uFillTx/>
                  <a:latin typeface="Avenir Heavy"/>
                  <a:sym typeface="Avenir Heavy"/>
                </a:rPr>
                <a:t>Jesus answered, “It is written: ‘Man shall not live on bread alone, but on every word that comes from the mouth of God.’”</a:t>
              </a:r>
            </a:p>
          </p:txBody>
        </p:sp>
      </p:grpSp>
    </p:spTree>
    <p:extLst>
      <p:ext uri="{BB962C8B-B14F-4D97-AF65-F5344CB8AC3E}">
        <p14:creationId xmlns:p14="http://schemas.microsoft.com/office/powerpoint/2010/main" val="3218738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1885</Words>
  <Application>Microsoft Office PowerPoint</Application>
  <PresentationFormat>Widescreen</PresentationFormat>
  <Paragraphs>134</Paragraphs>
  <Slides>38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Avenir Book</vt:lpstr>
      <vt:lpstr>Avenir Heavy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allusion to the nation of Israel’s (the son of God) forty years of testing in the wilderness and their failures.</vt:lpstr>
      <vt:lpstr>Jesus reverses the failures of Israel and thus is the true Israel and the unique Son of God.</vt:lpstr>
      <vt:lpstr>Satan speaks directly in the Bible on  3 occasions: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 human: Satan slanders God to human (Eve)</vt:lpstr>
      <vt:lpstr>To God:  Satan slanders human (Job) to God</vt:lpstr>
      <vt:lpstr>To Jesus:  Satan slanders the  God-human (Jesus)</vt:lpstr>
      <vt:lpstr>THE TEMPTATION  TO BE  RELEVANT</vt:lpstr>
      <vt:lpstr>PowerPoint Presentation</vt:lpstr>
      <vt:lpstr>PowerPoint Presentation</vt:lpstr>
      <vt:lpstr>Do you see “relevance” in this place?</vt:lpstr>
      <vt:lpstr>How do you not live by bread alone?</vt:lpstr>
      <vt:lpstr>Bringing eternity into the ordinary.</vt:lpstr>
      <vt:lpstr>PowerPoint Presentation</vt:lpstr>
      <vt:lpstr>Prioritising the will of God over the needs of people.</vt:lpstr>
      <vt:lpstr>PowerPoint Presentation</vt:lpstr>
      <vt:lpstr>Hearts changed through disciplines, not miracles.</vt:lpstr>
      <vt:lpstr>Conclusion: You are sons and daughters of God.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Chia</dc:creator>
  <cp:lastModifiedBy>thamfuan yee</cp:lastModifiedBy>
  <cp:revision>12</cp:revision>
  <dcterms:created xsi:type="dcterms:W3CDTF">2022-03-10T02:48:27Z</dcterms:created>
  <dcterms:modified xsi:type="dcterms:W3CDTF">2022-07-02T22:38:54Z</dcterms:modified>
</cp:coreProperties>
</file>